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9" r:id="rId4"/>
    <p:sldId id="258" r:id="rId5"/>
    <p:sldId id="261" r:id="rId6"/>
    <p:sldId id="262" r:id="rId7"/>
    <p:sldId id="263" r:id="rId8"/>
    <p:sldId id="264" r:id="rId9"/>
    <p:sldId id="260" r:id="rId10"/>
    <p:sldId id="265" r:id="rId1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40"/>
    <p:restoredTop sz="85985" autoAdjust="0"/>
  </p:normalViewPr>
  <p:slideViewPr>
    <p:cSldViewPr snapToGrid="0" snapToObjects="1">
      <p:cViewPr varScale="1">
        <p:scale>
          <a:sx n="66" d="100"/>
          <a:sy n="66" d="100"/>
        </p:scale>
        <p:origin x="442"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71B25-5021-4481-A94E-87D136CBD2DA}" type="datetimeFigureOut">
              <a:rPr lang="it-IT" smtClean="0"/>
              <a:t>04/11/2022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96615-7B5E-45D7-AB35-69C0212818CE}" type="slidenum">
              <a:rPr lang="it-IT" smtClean="0"/>
              <a:t>‹N›</a:t>
            </a:fld>
            <a:endParaRPr lang="it-IT"/>
          </a:p>
        </p:txBody>
      </p:sp>
    </p:spTree>
    <p:extLst>
      <p:ext uri="{BB962C8B-B14F-4D97-AF65-F5344CB8AC3E}">
        <p14:creationId xmlns:p14="http://schemas.microsoft.com/office/powerpoint/2010/main" val="325170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6196615-7B5E-45D7-AB35-69C0212818CE}" type="slidenum">
              <a:rPr lang="it-IT" smtClean="0"/>
              <a:t>1</a:t>
            </a:fld>
            <a:endParaRPr lang="it-IT"/>
          </a:p>
        </p:txBody>
      </p:sp>
    </p:spTree>
    <p:extLst>
      <p:ext uri="{BB962C8B-B14F-4D97-AF65-F5344CB8AC3E}">
        <p14:creationId xmlns:p14="http://schemas.microsoft.com/office/powerpoint/2010/main" val="362954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F9DD347-DDDF-C54C-8252-DDE2A4A1D6DC}" type="datetimeFigureOut">
              <a:rPr lang="it-IT" smtClean="0"/>
              <a:t>04/11/2022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23411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F9DD347-DDDF-C54C-8252-DDE2A4A1D6DC}" type="datetimeFigureOut">
              <a:rPr lang="it-IT" smtClean="0"/>
              <a:t>04/11/2022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256091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F9DD347-DDDF-C54C-8252-DDE2A4A1D6DC}" type="datetimeFigureOut">
              <a:rPr lang="it-IT" smtClean="0"/>
              <a:t>04/11/2022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238203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F9DD347-DDDF-C54C-8252-DDE2A4A1D6DC}" type="datetimeFigureOut">
              <a:rPr lang="it-IT" smtClean="0"/>
              <a:t>04/11/2022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310567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5F9DD347-DDDF-C54C-8252-DDE2A4A1D6DC}" type="datetimeFigureOut">
              <a:rPr lang="it-IT" smtClean="0"/>
              <a:t>04/11/2022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119568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F9DD347-DDDF-C54C-8252-DDE2A4A1D6DC}" type="datetimeFigureOut">
              <a:rPr lang="it-IT" smtClean="0"/>
              <a:t>04/11/2022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8854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F9DD347-DDDF-C54C-8252-DDE2A4A1D6DC}" type="datetimeFigureOut">
              <a:rPr lang="it-IT" smtClean="0"/>
              <a:t>04/11/2022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28362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5F9DD347-DDDF-C54C-8252-DDE2A4A1D6DC}" type="datetimeFigureOut">
              <a:rPr lang="it-IT" smtClean="0"/>
              <a:t>04/11/2022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106595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F9DD347-DDDF-C54C-8252-DDE2A4A1D6DC}" type="datetimeFigureOut">
              <a:rPr lang="it-IT" smtClean="0"/>
              <a:t>04/11/2022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13380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5F9DD347-DDDF-C54C-8252-DDE2A4A1D6DC}" type="datetimeFigureOut">
              <a:rPr lang="it-IT" smtClean="0"/>
              <a:t>04/11/2022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319299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5F9DD347-DDDF-C54C-8252-DDE2A4A1D6DC}" type="datetimeFigureOut">
              <a:rPr lang="it-IT" smtClean="0"/>
              <a:t>04/11/2022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80522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DD347-DDDF-C54C-8252-DDE2A4A1D6DC}" type="datetimeFigureOut">
              <a:rPr lang="it-IT" smtClean="0"/>
              <a:t>04/11/2022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CA2F4-8C6C-6A49-B105-B3487E3E7D25}" type="slidenum">
              <a:rPr lang="it-IT" smtClean="0"/>
              <a:t>‹N›</a:t>
            </a:fld>
            <a:endParaRPr lang="it-IT"/>
          </a:p>
        </p:txBody>
      </p:sp>
    </p:spTree>
    <p:extLst>
      <p:ext uri="{BB962C8B-B14F-4D97-AF65-F5344CB8AC3E}">
        <p14:creationId xmlns:p14="http://schemas.microsoft.com/office/powerpoint/2010/main" val="2607889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t.gov.it/comunicazione/news/brexit-trasporto-marittimo/modalita-di-riconoscimento-dei-certificati-di"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lide Brexi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754"/>
            <a:ext cx="9144000" cy="6858000"/>
          </a:xfrm>
          <a:prstGeom prst="rect">
            <a:avLst/>
          </a:prstGeom>
        </p:spPr>
      </p:pic>
      <p:sp>
        <p:nvSpPr>
          <p:cNvPr id="5" name="CasellaDiTesto 4"/>
          <p:cNvSpPr txBox="1"/>
          <p:nvPr/>
        </p:nvSpPr>
        <p:spPr>
          <a:xfrm>
            <a:off x="1442900" y="2419712"/>
            <a:ext cx="6177413" cy="1815882"/>
          </a:xfrm>
          <a:prstGeom prst="rect">
            <a:avLst/>
          </a:prstGeom>
          <a:noFill/>
        </p:spPr>
        <p:txBody>
          <a:bodyPr wrap="square" rtlCol="0">
            <a:spAutoFit/>
          </a:bodyPr>
          <a:lstStyle/>
          <a:p>
            <a:pPr algn="ctr"/>
            <a:r>
              <a:rPr lang="it-IT" sz="2800" b="1" dirty="0">
                <a:solidFill>
                  <a:srgbClr val="0070C0"/>
                </a:solidFill>
                <a:latin typeface="Times" pitchFamily="18" charset="0"/>
              </a:rPr>
              <a:t>Il riconoscimento della certificazione della gente di mare: il punto di vista dell’Amministrazione</a:t>
            </a:r>
          </a:p>
          <a:p>
            <a:r>
              <a:rPr lang="it-IT" sz="2800" dirty="0"/>
              <a:t> </a:t>
            </a:r>
          </a:p>
        </p:txBody>
      </p:sp>
      <p:sp>
        <p:nvSpPr>
          <p:cNvPr id="3" name="CasellaDiTesto 2"/>
          <p:cNvSpPr txBox="1"/>
          <p:nvPr/>
        </p:nvSpPr>
        <p:spPr>
          <a:xfrm>
            <a:off x="1019176" y="4413841"/>
            <a:ext cx="7400924" cy="1384995"/>
          </a:xfrm>
          <a:prstGeom prst="rect">
            <a:avLst/>
          </a:prstGeom>
          <a:noFill/>
        </p:spPr>
        <p:txBody>
          <a:bodyPr wrap="square" rtlCol="0">
            <a:spAutoFit/>
          </a:bodyPr>
          <a:lstStyle/>
          <a:p>
            <a:r>
              <a:rPr lang="it-IT" sz="1400" b="1" dirty="0">
                <a:solidFill>
                  <a:srgbClr val="0070C0"/>
                </a:solidFill>
                <a:latin typeface="Times" pitchFamily="18" charset="0"/>
              </a:rPr>
              <a:t>Ing. Giuseppe Alati</a:t>
            </a:r>
          </a:p>
          <a:p>
            <a:pPr>
              <a:spcAft>
                <a:spcPts val="600"/>
              </a:spcAft>
            </a:pPr>
            <a:r>
              <a:rPr lang="it-IT" sz="1400" b="1" dirty="0">
                <a:solidFill>
                  <a:srgbClr val="0070C0"/>
                </a:solidFill>
                <a:latin typeface="Times" pitchFamily="18" charset="0"/>
              </a:rPr>
              <a:t>Dirigente, Divisione 3 – Personale della navigazione marittima ed interna</a:t>
            </a:r>
          </a:p>
          <a:p>
            <a:pPr>
              <a:spcAft>
                <a:spcPts val="600"/>
              </a:spcAft>
            </a:pPr>
            <a:r>
              <a:rPr lang="it-IT" sz="1400" i="1" dirty="0">
                <a:solidFill>
                  <a:srgbClr val="0070C0"/>
                </a:solidFill>
                <a:latin typeface="Times" pitchFamily="18" charset="0"/>
              </a:rPr>
              <a:t>Direzione generale per la vigilanza sulle autorità di sistema portuale, il trasporto marittimo e per vie d’acqua interne</a:t>
            </a:r>
          </a:p>
          <a:p>
            <a:pPr>
              <a:spcAft>
                <a:spcPts val="600"/>
              </a:spcAft>
            </a:pPr>
            <a:r>
              <a:rPr lang="it-IT" b="1" i="1" dirty="0">
                <a:solidFill>
                  <a:srgbClr val="0070C0"/>
                </a:solidFill>
                <a:latin typeface="Times" pitchFamily="18" charset="0"/>
              </a:rPr>
              <a:t>Ministero delle infrastrutture e della mobilità sostenibili</a:t>
            </a:r>
          </a:p>
        </p:txBody>
      </p:sp>
    </p:spTree>
    <p:extLst>
      <p:ext uri="{BB962C8B-B14F-4D97-AF65-F5344CB8AC3E}">
        <p14:creationId xmlns:p14="http://schemas.microsoft.com/office/powerpoint/2010/main" val="361147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212111" y="1105031"/>
            <a:ext cx="7155712" cy="369332"/>
          </a:xfrm>
          <a:prstGeom prst="rect">
            <a:avLst/>
          </a:prstGeom>
        </p:spPr>
        <p:txBody>
          <a:bodyPr wrap="square">
            <a:spAutoFit/>
          </a:bodyPr>
          <a:lstStyle/>
          <a:p>
            <a:pPr algn="ctr"/>
            <a:r>
              <a:rPr lang="it-IT" dirty="0"/>
              <a:t> </a:t>
            </a:r>
          </a:p>
        </p:txBody>
      </p:sp>
      <p:sp>
        <p:nvSpPr>
          <p:cNvPr id="6" name="Rettangolo 5"/>
          <p:cNvSpPr/>
          <p:nvPr/>
        </p:nvSpPr>
        <p:spPr>
          <a:xfrm>
            <a:off x="531628" y="2032071"/>
            <a:ext cx="8378455" cy="2585323"/>
          </a:xfrm>
          <a:prstGeom prst="rect">
            <a:avLst/>
          </a:prstGeom>
        </p:spPr>
        <p:txBody>
          <a:bodyPr wrap="square">
            <a:spAutoFit/>
          </a:bodyPr>
          <a:lstStyle/>
          <a:p>
            <a:pPr algn="just"/>
            <a:r>
              <a:rPr lang="it-IT" dirty="0">
                <a:latin typeface="Times" panose="02020603050405020304" pitchFamily="18" charset="0"/>
                <a:ea typeface="Calibri" panose="020F0502020204030204" pitchFamily="34" charset="0"/>
                <a:cs typeface="Times" panose="02020603050405020304" pitchFamily="18" charset="0"/>
              </a:rPr>
              <a:t>Le informazioni sintetiche sulle iniziative avviate dalla DGVPTM possono anche essere consultate sul sito web del Ministero delle infrastrutture e della mobilità sostenibili al seguente indirizzo:</a:t>
            </a:r>
          </a:p>
          <a:p>
            <a:pPr algn="just"/>
            <a:endParaRPr lang="it-IT" dirty="0">
              <a:latin typeface="Times" panose="02020603050405020304" pitchFamily="18" charset="0"/>
              <a:ea typeface="Calibri" panose="020F0502020204030204" pitchFamily="34" charset="0"/>
              <a:cs typeface="Times" panose="02020603050405020304" pitchFamily="18" charset="0"/>
            </a:endParaRPr>
          </a:p>
          <a:p>
            <a:pPr algn="ctr"/>
            <a:r>
              <a:rPr lang="it-IT" b="1" dirty="0">
                <a:latin typeface="Times" panose="02020603050405020304" pitchFamily="18" charset="0"/>
                <a:cs typeface="Times" panose="02020603050405020304" pitchFamily="18" charset="0"/>
                <a:hlinkClick r:id="rId3"/>
              </a:rPr>
              <a:t>https://www.mit.gov.it/comunicazione/news/brexit-trasporto-marittimo/modalita-di-riconoscimento-dei-certificati-di</a:t>
            </a:r>
            <a:endParaRPr lang="it-IT" b="1" dirty="0">
              <a:latin typeface="Times" panose="02020603050405020304" pitchFamily="18" charset="0"/>
              <a:cs typeface="Times" panose="02020603050405020304" pitchFamily="18" charset="0"/>
            </a:endParaRPr>
          </a:p>
          <a:p>
            <a:pPr algn="just"/>
            <a:endParaRPr lang="it-IT" dirty="0">
              <a:latin typeface="Times" panose="02020603050405020304" pitchFamily="18" charset="0"/>
              <a:ea typeface="Calibri" panose="020F0502020204030204" pitchFamily="34" charset="0"/>
              <a:cs typeface="Times" panose="02020603050405020304" pitchFamily="18" charset="0"/>
            </a:endParaRPr>
          </a:p>
          <a:p>
            <a:pPr algn="just"/>
            <a:endParaRPr lang="it-IT" dirty="0">
              <a:latin typeface="Times" panose="02020603050405020304" pitchFamily="18" charset="0"/>
              <a:ea typeface="Calibri" panose="020F0502020204030204" pitchFamily="34" charset="0"/>
              <a:cs typeface="Times" panose="02020603050405020304" pitchFamily="18" charset="0"/>
            </a:endParaRPr>
          </a:p>
          <a:p>
            <a:pPr algn="just"/>
            <a:endParaRPr lang="it-IT"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399624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073888" y="1071718"/>
            <a:ext cx="7155712" cy="923330"/>
          </a:xfrm>
          <a:prstGeom prst="rect">
            <a:avLst/>
          </a:prstGeom>
        </p:spPr>
        <p:txBody>
          <a:bodyPr wrap="square">
            <a:spAutoFit/>
          </a:bodyPr>
          <a:lstStyle/>
          <a:p>
            <a:pPr algn="ctr"/>
            <a:r>
              <a:rPr lang="it-IT" b="1" dirty="0">
                <a:solidFill>
                  <a:srgbClr val="FF000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FF0000"/>
                </a:solidFill>
                <a:latin typeface="Times" panose="02020603050405020304" pitchFamily="18" charset="0"/>
                <a:cs typeface="Times" panose="02020603050405020304" pitchFamily="18" charset="0"/>
              </a:rPr>
              <a:t>le procedure fino al 31 dicembre 2020</a:t>
            </a:r>
            <a:endParaRPr lang="it-IT"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4" name="CasellaDiTesto 3"/>
          <p:cNvSpPr txBox="1"/>
          <p:nvPr/>
        </p:nvSpPr>
        <p:spPr>
          <a:xfrm>
            <a:off x="1073887" y="2257938"/>
            <a:ext cx="7410893" cy="3293209"/>
          </a:xfrm>
          <a:prstGeom prst="rect">
            <a:avLst/>
          </a:prstGeom>
          <a:noFill/>
        </p:spPr>
        <p:txBody>
          <a:bodyPr wrap="square" rtlCol="0">
            <a:spAutoFit/>
          </a:bodyPr>
          <a:lstStyle/>
          <a:p>
            <a:pPr algn="just"/>
            <a:r>
              <a:rPr lang="it-IT" b="1" dirty="0">
                <a:latin typeface="Times" panose="02020603050405020304" pitchFamily="18" charset="0"/>
                <a:cs typeface="Times" panose="02020603050405020304" pitchFamily="18" charset="0"/>
              </a:rPr>
              <a:t>Certificati di Competenza (</a:t>
            </a:r>
            <a:r>
              <a:rPr lang="it-IT" b="1" dirty="0" err="1">
                <a:latin typeface="Times" panose="02020603050405020304" pitchFamily="18" charset="0"/>
                <a:cs typeface="Times" panose="02020603050405020304" pitchFamily="18" charset="0"/>
              </a:rPr>
              <a:t>CoC</a:t>
            </a:r>
            <a:r>
              <a:rPr lang="it-IT" b="1" dirty="0">
                <a:latin typeface="Times" panose="02020603050405020304" pitchFamily="18" charset="0"/>
                <a:cs typeface="Times" panose="02020603050405020304" pitchFamily="18" charset="0"/>
              </a:rPr>
              <a:t>)</a:t>
            </a:r>
            <a:endParaRPr lang="it-IT" dirty="0">
              <a:latin typeface="Times" panose="02020603050405020304" pitchFamily="18" charset="0"/>
              <a:cs typeface="Times" panose="02020603050405020304" pitchFamily="18" charset="0"/>
            </a:endParaRPr>
          </a:p>
          <a:p>
            <a:pPr algn="just">
              <a:spcAft>
                <a:spcPts val="600"/>
              </a:spcAft>
            </a:pPr>
            <a:r>
              <a:rPr lang="it-IT" dirty="0">
                <a:latin typeface="Times" panose="02020603050405020304" pitchFamily="18" charset="0"/>
                <a:cs typeface="Times" panose="02020603050405020304" pitchFamily="18" charset="0"/>
              </a:rPr>
              <a:t>Gli accordi di riconoscimento dei Certificati di competenza (</a:t>
            </a:r>
            <a:r>
              <a:rPr lang="it-IT" dirty="0" err="1">
                <a:latin typeface="Times" panose="02020603050405020304" pitchFamily="18" charset="0"/>
                <a:cs typeface="Times" panose="02020603050405020304" pitchFamily="18" charset="0"/>
              </a:rPr>
              <a:t>CoC</a:t>
            </a:r>
            <a:r>
              <a:rPr lang="it-IT" dirty="0">
                <a:latin typeface="Times" panose="02020603050405020304" pitchFamily="18" charset="0"/>
                <a:cs typeface="Times" panose="02020603050405020304" pitchFamily="18" charset="0"/>
              </a:rPr>
              <a:t>) sono disciplinati in ambito internazionale </a:t>
            </a:r>
            <a:r>
              <a:rPr lang="it-IT" b="1" dirty="0">
                <a:latin typeface="Times" panose="02020603050405020304" pitchFamily="18" charset="0"/>
                <a:cs typeface="Times" panose="02020603050405020304" pitchFamily="18" charset="0"/>
              </a:rPr>
              <a:t>dalla Reg. I/10 della Convenzione STCW’78</a:t>
            </a:r>
            <a:r>
              <a:rPr lang="it-IT" dirty="0">
                <a:latin typeface="Times" panose="02020603050405020304" pitchFamily="18" charset="0"/>
                <a:cs typeface="Times" panose="02020603050405020304" pitchFamily="18" charset="0"/>
              </a:rPr>
              <a:t>, come emendata, </a:t>
            </a:r>
          </a:p>
          <a:p>
            <a:pPr algn="just">
              <a:spcAft>
                <a:spcPts val="600"/>
              </a:spcAft>
            </a:pPr>
            <a:r>
              <a:rPr lang="it-IT" i="1" dirty="0">
                <a:solidFill>
                  <a:srgbClr val="FF0000"/>
                </a:solidFill>
                <a:latin typeface="Times" panose="02020603050405020304" pitchFamily="18" charset="0"/>
                <a:cs typeface="Times" panose="02020603050405020304" pitchFamily="18" charset="0"/>
              </a:rPr>
              <a:t>Ogni Amministrazione dovrà garantire che le disposizioni di questa regola siano soddisfatte, in modo da riconoscere, mediante convalida (</a:t>
            </a:r>
            <a:r>
              <a:rPr lang="it-IT" i="1" dirty="0" err="1">
                <a:solidFill>
                  <a:srgbClr val="FF0000"/>
                </a:solidFill>
                <a:latin typeface="Times" panose="02020603050405020304" pitchFamily="18" charset="0"/>
                <a:cs typeface="Times" panose="02020603050405020304" pitchFamily="18" charset="0"/>
              </a:rPr>
              <a:t>endorsement</a:t>
            </a:r>
            <a:r>
              <a:rPr lang="it-IT" i="1" dirty="0">
                <a:solidFill>
                  <a:srgbClr val="FF0000"/>
                </a:solidFill>
                <a:latin typeface="Times" panose="02020603050405020304" pitchFamily="18" charset="0"/>
                <a:cs typeface="Times" panose="02020603050405020304" pitchFamily="18" charset="0"/>
              </a:rPr>
              <a:t>) in conformità con la regola I/2, paragrafo 7, un certificato rilasciato da o sotto l’autorità di un altro Contraente a un comandante, ufficiale o operatore radio</a:t>
            </a:r>
          </a:p>
          <a:p>
            <a:pPr algn="just">
              <a:spcAft>
                <a:spcPts val="600"/>
              </a:spcAft>
            </a:pPr>
            <a:r>
              <a:rPr lang="it-IT" dirty="0">
                <a:latin typeface="Times" panose="02020603050405020304" pitchFamily="18" charset="0"/>
                <a:cs typeface="Times" panose="02020603050405020304" pitchFamily="18" charset="0"/>
              </a:rPr>
              <a:t>…..e in ambito europeo dalla </a:t>
            </a:r>
            <a:r>
              <a:rPr lang="it-IT" b="1" dirty="0">
                <a:latin typeface="Times" panose="02020603050405020304" pitchFamily="18" charset="0"/>
                <a:cs typeface="Times" panose="02020603050405020304" pitchFamily="18" charset="0"/>
              </a:rPr>
              <a:t>direttiva 2008/106/CE</a:t>
            </a:r>
            <a:r>
              <a:rPr lang="it-IT" dirty="0">
                <a:latin typeface="Times" panose="02020603050405020304" pitchFamily="18" charset="0"/>
                <a:cs typeface="Times" panose="02020603050405020304" pitchFamily="18" charset="0"/>
              </a:rPr>
              <a:t>, come emendata, recepita nell’ordinamento nazionale con </a:t>
            </a:r>
            <a:r>
              <a:rPr lang="it-IT" b="1" dirty="0">
                <a:latin typeface="Times" panose="02020603050405020304" pitchFamily="18" charset="0"/>
                <a:cs typeface="Times" panose="02020603050405020304" pitchFamily="18" charset="0"/>
              </a:rPr>
              <a:t>decreto legislativo 12/5/2015, n. 71</a:t>
            </a:r>
            <a:r>
              <a:rPr lang="it-IT" dirty="0">
                <a:latin typeface="Times" panose="02020603050405020304" pitchFamily="18" charset="0"/>
                <a:cs typeface="Times" panose="02020603050405020304" pitchFamily="18" charset="0"/>
              </a:rPr>
              <a:t>. </a:t>
            </a:r>
          </a:p>
        </p:txBody>
      </p:sp>
    </p:spTree>
    <p:extLst>
      <p:ext uri="{BB962C8B-B14F-4D97-AF65-F5344CB8AC3E}">
        <p14:creationId xmlns:p14="http://schemas.microsoft.com/office/powerpoint/2010/main" val="4501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073888" y="1071718"/>
            <a:ext cx="7155712" cy="923330"/>
          </a:xfrm>
          <a:prstGeom prst="rect">
            <a:avLst/>
          </a:prstGeom>
        </p:spPr>
        <p:txBody>
          <a:bodyPr wrap="square">
            <a:spAutoFit/>
          </a:bodyPr>
          <a:lstStyle/>
          <a:p>
            <a:pPr algn="ctr"/>
            <a:r>
              <a:rPr lang="it-IT" b="1" dirty="0">
                <a:solidFill>
                  <a:srgbClr val="FF000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FF0000"/>
                </a:solidFill>
                <a:latin typeface="Times" panose="02020603050405020304" pitchFamily="18" charset="0"/>
                <a:cs typeface="Times" panose="02020603050405020304" pitchFamily="18" charset="0"/>
              </a:rPr>
              <a:t>le procedure </a:t>
            </a:r>
            <a:r>
              <a:rPr lang="it-IT" b="1" u="sng" dirty="0">
                <a:solidFill>
                  <a:srgbClr val="0070C0"/>
                </a:solidFill>
                <a:latin typeface="Times" panose="02020603050405020304" pitchFamily="18" charset="0"/>
                <a:cs typeface="Times" panose="02020603050405020304" pitchFamily="18" charset="0"/>
              </a:rPr>
              <a:t>fino al 31 dicembre 2020</a:t>
            </a:r>
            <a:endParaRPr lang="it-IT" u="sng" dirty="0">
              <a:solidFill>
                <a:srgbClr val="0070C0"/>
              </a:solidFill>
              <a:latin typeface="Times" panose="02020603050405020304" pitchFamily="18" charset="0"/>
              <a:cs typeface="Times" panose="02020603050405020304" pitchFamily="18" charset="0"/>
            </a:endParaRPr>
          </a:p>
          <a:p>
            <a:pPr algn="ctr"/>
            <a:r>
              <a:rPr lang="it-IT" dirty="0"/>
              <a:t> </a:t>
            </a:r>
          </a:p>
        </p:txBody>
      </p:sp>
      <p:sp>
        <p:nvSpPr>
          <p:cNvPr id="4" name="CasellaDiTesto 3"/>
          <p:cNvSpPr txBox="1"/>
          <p:nvPr/>
        </p:nvSpPr>
        <p:spPr>
          <a:xfrm>
            <a:off x="818707" y="2140980"/>
            <a:ext cx="7410893" cy="3970318"/>
          </a:xfrm>
          <a:prstGeom prst="rect">
            <a:avLst/>
          </a:prstGeom>
          <a:noFill/>
        </p:spPr>
        <p:txBody>
          <a:bodyPr wrap="square" rtlCol="0">
            <a:spAutoFit/>
          </a:bodyPr>
          <a:lstStyle/>
          <a:p>
            <a:pPr algn="just"/>
            <a:r>
              <a:rPr lang="it-IT" dirty="0">
                <a:latin typeface="Times" panose="02020603050405020304" pitchFamily="18" charset="0"/>
                <a:cs typeface="Times" panose="02020603050405020304" pitchFamily="18" charset="0"/>
              </a:rPr>
              <a:t>La direttiva 2008/106 impone agli Stati Membri una diversa procedura di riconoscimento dei certificati di competenza, a seconda che il Paese che si intende riconoscere sia un Paese Europeo (procedura che è stato possibile seguire per i </a:t>
            </a:r>
            <a:r>
              <a:rPr lang="it-IT" dirty="0" err="1">
                <a:latin typeface="Times" panose="02020603050405020304" pitchFamily="18" charset="0"/>
                <a:cs typeface="Times" panose="02020603050405020304" pitchFamily="18" charset="0"/>
              </a:rPr>
              <a:t>CoC</a:t>
            </a:r>
            <a:r>
              <a:rPr lang="it-IT" dirty="0">
                <a:latin typeface="Times" panose="02020603050405020304" pitchFamily="18" charset="0"/>
                <a:cs typeface="Times" panose="02020603050405020304" pitchFamily="18" charset="0"/>
              </a:rPr>
              <a:t> rilasciati dal Regno Unito prima della </a:t>
            </a:r>
            <a:r>
              <a:rPr lang="it-IT" dirty="0" err="1">
                <a:latin typeface="Times" panose="02020603050405020304" pitchFamily="18" charset="0"/>
                <a:cs typeface="Times" panose="02020603050405020304" pitchFamily="18" charset="0"/>
              </a:rPr>
              <a:t>Brexit</a:t>
            </a:r>
            <a:r>
              <a:rPr lang="it-IT" dirty="0">
                <a:latin typeface="Times" panose="02020603050405020304" pitchFamily="18" charset="0"/>
                <a:cs typeface="Times" panose="02020603050405020304" pitchFamily="18" charset="0"/>
              </a:rPr>
              <a:t>) o un Paese extra UE. </a:t>
            </a:r>
          </a:p>
          <a:p>
            <a:pPr algn="just"/>
            <a:endParaRPr lang="it-IT" dirty="0">
              <a:latin typeface="Times" panose="02020603050405020304" pitchFamily="18" charset="0"/>
              <a:cs typeface="Times" panose="02020603050405020304" pitchFamily="18" charset="0"/>
            </a:endParaRPr>
          </a:p>
          <a:p>
            <a:pPr algn="just"/>
            <a:r>
              <a:rPr lang="it-IT" b="1" dirty="0">
                <a:solidFill>
                  <a:srgbClr val="FF0000"/>
                </a:solidFill>
                <a:latin typeface="Times" panose="02020603050405020304" pitchFamily="18" charset="0"/>
                <a:cs typeface="Times" panose="02020603050405020304" pitchFamily="18" charset="0"/>
              </a:rPr>
              <a:t>A decorrere dal 1 febbraio 2020 </a:t>
            </a:r>
            <a:r>
              <a:rPr lang="it-IT" dirty="0">
                <a:latin typeface="Times" panose="02020603050405020304" pitchFamily="18" charset="0"/>
                <a:cs typeface="Times" panose="02020603050405020304" pitchFamily="18" charset="0"/>
              </a:rPr>
              <a:t>il Regno Unito ha receduto dall'Unione europea ed è divenuto un "Paese terzo". </a:t>
            </a:r>
          </a:p>
          <a:p>
            <a:pPr algn="just"/>
            <a:endParaRPr lang="it-IT" b="1" dirty="0">
              <a:solidFill>
                <a:srgbClr val="FF0000"/>
              </a:solidFill>
              <a:latin typeface="Times" panose="02020603050405020304" pitchFamily="18" charset="0"/>
              <a:cs typeface="Times" panose="02020603050405020304" pitchFamily="18" charset="0"/>
            </a:endParaRPr>
          </a:p>
          <a:p>
            <a:pPr algn="just"/>
            <a:r>
              <a:rPr lang="it-IT" b="1" dirty="0">
                <a:solidFill>
                  <a:srgbClr val="FF0000"/>
                </a:solidFill>
                <a:latin typeface="Times" panose="02020603050405020304" pitchFamily="18" charset="0"/>
                <a:cs typeface="Times" panose="02020603050405020304" pitchFamily="18" charset="0"/>
              </a:rPr>
              <a:t>L'accordo di recesso prevede un periodo di transizione che è terminato il 31 dicembre 2020</a:t>
            </a:r>
            <a:r>
              <a:rPr lang="it-IT" dirty="0">
                <a:latin typeface="Times" panose="02020603050405020304" pitchFamily="18" charset="0"/>
                <a:cs typeface="Times" panose="02020603050405020304" pitchFamily="18" charset="0"/>
              </a:rPr>
              <a:t>. </a:t>
            </a:r>
          </a:p>
          <a:p>
            <a:pPr algn="just"/>
            <a:endParaRPr lang="it-IT" dirty="0">
              <a:latin typeface="Times" panose="02020603050405020304" pitchFamily="18" charset="0"/>
              <a:cs typeface="Times" panose="02020603050405020304" pitchFamily="18" charset="0"/>
            </a:endParaRPr>
          </a:p>
          <a:p>
            <a:pPr algn="just"/>
            <a:r>
              <a:rPr lang="it-IT" dirty="0">
                <a:latin typeface="Times" panose="02020603050405020304" pitchFamily="18" charset="0"/>
                <a:cs typeface="Times" panose="02020603050405020304" pitchFamily="18" charset="0"/>
              </a:rPr>
              <a:t>Fino a tale data al Regno Unito si è applicato il diritto dell'Unione.</a:t>
            </a:r>
          </a:p>
          <a:p>
            <a:pPr algn="just"/>
            <a:endParaRPr lang="it-IT"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089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073888" y="1409611"/>
            <a:ext cx="7155712" cy="923330"/>
          </a:xfrm>
          <a:prstGeom prst="rect">
            <a:avLst/>
          </a:prstGeom>
        </p:spPr>
        <p:txBody>
          <a:bodyPr wrap="square">
            <a:spAutoFit/>
          </a:bodyPr>
          <a:lstStyle/>
          <a:p>
            <a:pPr algn="ctr"/>
            <a:r>
              <a:rPr lang="it-IT" b="1" dirty="0">
                <a:solidFill>
                  <a:srgbClr val="0070C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0070C0"/>
                </a:solidFill>
                <a:latin typeface="Times" panose="02020603050405020304" pitchFamily="18" charset="0"/>
                <a:cs typeface="Times" panose="02020603050405020304" pitchFamily="18" charset="0"/>
              </a:rPr>
              <a:t>le procedure </a:t>
            </a:r>
            <a:r>
              <a:rPr lang="it-IT" b="1" u="sng" dirty="0">
                <a:solidFill>
                  <a:srgbClr val="FF0000"/>
                </a:solidFill>
                <a:latin typeface="Times" panose="02020603050405020304" pitchFamily="18" charset="0"/>
                <a:cs typeface="Times" panose="02020603050405020304" pitchFamily="18" charset="0"/>
              </a:rPr>
              <a:t>dopo il 31 dicembre 2020</a:t>
            </a:r>
            <a:endParaRPr lang="it-IT" u="sng"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4" name="CasellaDiTesto 3"/>
          <p:cNvSpPr txBox="1"/>
          <p:nvPr/>
        </p:nvSpPr>
        <p:spPr>
          <a:xfrm>
            <a:off x="1073887" y="2311391"/>
            <a:ext cx="7410893" cy="2831544"/>
          </a:xfrm>
          <a:prstGeom prst="rect">
            <a:avLst/>
          </a:prstGeom>
          <a:noFill/>
        </p:spPr>
        <p:txBody>
          <a:bodyPr wrap="square" rtlCol="0">
            <a:spAutoFit/>
          </a:bodyPr>
          <a:lstStyle/>
          <a:p>
            <a:pPr algn="ctr"/>
            <a:r>
              <a:rPr lang="it-IT" sz="1400" b="1" dirty="0">
                <a:solidFill>
                  <a:srgbClr val="0070C0"/>
                </a:solidFill>
                <a:latin typeface="Times" panose="02020603050405020304" pitchFamily="18" charset="0"/>
                <a:cs typeface="Times" panose="02020603050405020304" pitchFamily="18" charset="0"/>
              </a:rPr>
              <a:t>AVVISO AI PORTATORI DI INTERESSI – </a:t>
            </a:r>
          </a:p>
          <a:p>
            <a:pPr algn="ctr"/>
            <a:r>
              <a:rPr lang="it-IT" sz="1400" b="1" dirty="0">
                <a:solidFill>
                  <a:srgbClr val="0070C0"/>
                </a:solidFill>
                <a:latin typeface="Times" panose="02020603050405020304" pitchFamily="18" charset="0"/>
                <a:cs typeface="Times" panose="02020603050405020304" pitchFamily="18" charset="0"/>
              </a:rPr>
              <a:t>RECESSO DEL REGNO UNITO E NORME UNIONALI NEL SETTORE </a:t>
            </a:r>
          </a:p>
          <a:p>
            <a:pPr algn="ctr"/>
            <a:r>
              <a:rPr lang="it-IT" sz="1400" b="1" dirty="0">
                <a:solidFill>
                  <a:srgbClr val="0070C0"/>
                </a:solidFill>
                <a:latin typeface="Times" panose="02020603050405020304" pitchFamily="18" charset="0"/>
                <a:cs typeface="Times" panose="02020603050405020304" pitchFamily="18" charset="0"/>
              </a:rPr>
              <a:t>DELLA FORMAZIONE DELLA GENTE DI MARE</a:t>
            </a:r>
          </a:p>
          <a:p>
            <a:pPr algn="ctr"/>
            <a:endParaRPr lang="it-IT" sz="1400" b="1" dirty="0">
              <a:solidFill>
                <a:srgbClr val="0070C0"/>
              </a:solidFill>
              <a:latin typeface="Times" panose="02020603050405020304" pitchFamily="18" charset="0"/>
              <a:cs typeface="Times" panose="02020603050405020304" pitchFamily="18" charset="0"/>
            </a:endParaRPr>
          </a:p>
          <a:p>
            <a:pPr algn="just">
              <a:lnSpc>
                <a:spcPct val="150000"/>
              </a:lnSpc>
            </a:pPr>
            <a:r>
              <a:rPr lang="it-IT" dirty="0">
                <a:latin typeface="Times" panose="02020603050405020304" pitchFamily="18" charset="0"/>
                <a:cs typeface="Times" panose="02020603050405020304" pitchFamily="18" charset="0"/>
              </a:rPr>
              <a:t>La Commissione Europea con due successivi “Avvisi ai portatori di interessi” (</a:t>
            </a:r>
            <a:r>
              <a:rPr lang="it-IT" u="sng" dirty="0">
                <a:latin typeface="Times" panose="02020603050405020304" pitchFamily="18" charset="0"/>
                <a:cs typeface="Times" panose="02020603050405020304" pitchFamily="18" charset="0"/>
              </a:rPr>
              <a:t>dell’11 ottobre 2019 e del 4 giugno 2020</a:t>
            </a:r>
            <a:r>
              <a:rPr lang="it-IT" dirty="0">
                <a:latin typeface="Times" panose="02020603050405020304" pitchFamily="18" charset="0"/>
                <a:cs typeface="Times" panose="02020603050405020304" pitchFamily="18" charset="0"/>
              </a:rPr>
              <a:t>) ha fatto conoscere la situazione giuridica applicabile al Regno Unito dopo la fine del periodo di transizione (31/12/2020).</a:t>
            </a:r>
          </a:p>
          <a:p>
            <a:pPr algn="ctr"/>
            <a:endParaRPr lang="it-IT" sz="1400" b="1" dirty="0">
              <a:solidFill>
                <a:srgbClr val="0070C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4429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212111" y="1105031"/>
            <a:ext cx="7155712" cy="923330"/>
          </a:xfrm>
          <a:prstGeom prst="rect">
            <a:avLst/>
          </a:prstGeom>
        </p:spPr>
        <p:txBody>
          <a:bodyPr wrap="square">
            <a:spAutoFit/>
          </a:bodyPr>
          <a:lstStyle/>
          <a:p>
            <a:pPr algn="ctr"/>
            <a:r>
              <a:rPr lang="it-IT" b="1" dirty="0">
                <a:solidFill>
                  <a:srgbClr val="0070C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0070C0"/>
                </a:solidFill>
                <a:latin typeface="Times" panose="02020603050405020304" pitchFamily="18" charset="0"/>
                <a:cs typeface="Times" panose="02020603050405020304" pitchFamily="18" charset="0"/>
              </a:rPr>
              <a:t>le procedure dopo</a:t>
            </a:r>
            <a:r>
              <a:rPr lang="it-IT" b="1" dirty="0">
                <a:solidFill>
                  <a:srgbClr val="FF0000"/>
                </a:solidFill>
                <a:latin typeface="Times" panose="02020603050405020304" pitchFamily="18" charset="0"/>
                <a:cs typeface="Times" panose="02020603050405020304" pitchFamily="18" charset="0"/>
              </a:rPr>
              <a:t> </a:t>
            </a:r>
            <a:r>
              <a:rPr lang="it-IT" b="1" u="sng" dirty="0">
                <a:solidFill>
                  <a:srgbClr val="FF0000"/>
                </a:solidFill>
                <a:latin typeface="Times" panose="02020603050405020304" pitchFamily="18" charset="0"/>
                <a:cs typeface="Times" panose="02020603050405020304" pitchFamily="18" charset="0"/>
              </a:rPr>
              <a:t>il 31 dicembre 2020</a:t>
            </a:r>
            <a:endParaRPr lang="it-IT" u="sng"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6" name="Rettangolo 5"/>
          <p:cNvSpPr/>
          <p:nvPr/>
        </p:nvSpPr>
        <p:spPr>
          <a:xfrm>
            <a:off x="1206795" y="2247180"/>
            <a:ext cx="6730409" cy="2743443"/>
          </a:xfrm>
          <a:prstGeom prst="rect">
            <a:avLst/>
          </a:prstGeom>
        </p:spPr>
        <p:txBody>
          <a:bodyPr wrap="square">
            <a:spAutoFit/>
          </a:bodyPr>
          <a:lstStyle/>
          <a:p>
            <a:pPr>
              <a:lnSpc>
                <a:spcPct val="115000"/>
              </a:lnSpc>
              <a:spcAft>
                <a:spcPts val="1000"/>
              </a:spcAft>
            </a:pPr>
            <a:r>
              <a:rPr lang="it-IT" b="1" i="1" dirty="0">
                <a:latin typeface="Times" panose="02020603050405020304" pitchFamily="18" charset="0"/>
                <a:ea typeface="Calibri" panose="020F0502020204030204" pitchFamily="34" charset="0"/>
                <a:cs typeface="Times" panose="02020603050405020304" pitchFamily="18" charset="0"/>
              </a:rPr>
              <a:t>l'articolo 5 ter della direttiva 2008/106/CE </a:t>
            </a:r>
            <a:r>
              <a:rPr lang="it-IT" i="1" dirty="0">
                <a:latin typeface="Times" panose="02020603050405020304" pitchFamily="18" charset="0"/>
                <a:ea typeface="Calibri" panose="020F0502020204030204" pitchFamily="34" charset="0"/>
                <a:cs typeface="Times" panose="02020603050405020304" pitchFamily="18" charset="0"/>
              </a:rPr>
              <a:t>prevede che ciascuno Stato membro debba convalidare ("convalida attestante il riconoscimento") o accettare a seconda dei casi i certificati rilasciati alla gente di mare dagli altri Stati membri;</a:t>
            </a:r>
            <a:endParaRPr lang="it-IT" dirty="0">
              <a:latin typeface="Times" panose="02020603050405020304" pitchFamily="18" charset="0"/>
              <a:ea typeface="Calibri" panose="020F0502020204030204" pitchFamily="34" charset="0"/>
              <a:cs typeface="Times" panose="02020603050405020304" pitchFamily="18" charset="0"/>
            </a:endParaRPr>
          </a:p>
          <a:p>
            <a:pPr>
              <a:lnSpc>
                <a:spcPct val="115000"/>
              </a:lnSpc>
              <a:spcAft>
                <a:spcPts val="1000"/>
              </a:spcAft>
            </a:pPr>
            <a:r>
              <a:rPr lang="it-IT" b="1" i="1" dirty="0">
                <a:latin typeface="Times" panose="02020603050405020304" pitchFamily="18" charset="0"/>
                <a:ea typeface="Calibri" panose="020F0502020204030204" pitchFamily="34" charset="0"/>
                <a:cs typeface="Times" panose="02020603050405020304" pitchFamily="18" charset="0"/>
              </a:rPr>
              <a:t>l'articolo 19, paragrafo 4, della direttiva 2008/106/CE </a:t>
            </a:r>
            <a:r>
              <a:rPr lang="it-IT" i="1" dirty="0">
                <a:latin typeface="Times" panose="02020603050405020304" pitchFamily="18" charset="0"/>
                <a:ea typeface="Calibri" panose="020F0502020204030204" pitchFamily="34" charset="0"/>
                <a:cs typeface="Times" panose="02020603050405020304" pitchFamily="18" charset="0"/>
              </a:rPr>
              <a:t>prevede che uno Stato membro possa decidere, in relazione alle navi battenti la propria bandiera, di convalidare i certificati rilasciati da paesi terzi riconosciuti.</a:t>
            </a:r>
            <a:endParaRPr lang="it-IT"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196692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212111" y="1105031"/>
            <a:ext cx="7155712" cy="923330"/>
          </a:xfrm>
          <a:prstGeom prst="rect">
            <a:avLst/>
          </a:prstGeom>
        </p:spPr>
        <p:txBody>
          <a:bodyPr wrap="square">
            <a:spAutoFit/>
          </a:bodyPr>
          <a:lstStyle/>
          <a:p>
            <a:pPr algn="ctr"/>
            <a:r>
              <a:rPr lang="it-IT" b="1" dirty="0">
                <a:solidFill>
                  <a:srgbClr val="FF000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FF0000"/>
                </a:solidFill>
                <a:latin typeface="Times" panose="02020603050405020304" pitchFamily="18" charset="0"/>
                <a:cs typeface="Times" panose="02020603050405020304" pitchFamily="18" charset="0"/>
              </a:rPr>
              <a:t>le iniziative in ambito comunitario nel 2021</a:t>
            </a:r>
            <a:endParaRPr lang="it-IT"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6" name="Rettangolo 5"/>
          <p:cNvSpPr/>
          <p:nvPr/>
        </p:nvSpPr>
        <p:spPr>
          <a:xfrm>
            <a:off x="1206795" y="2247180"/>
            <a:ext cx="6730409" cy="3357329"/>
          </a:xfrm>
          <a:prstGeom prst="rect">
            <a:avLst/>
          </a:prstGeom>
        </p:spPr>
        <p:txBody>
          <a:bodyPr wrap="square">
            <a:spAutoFit/>
          </a:bodyPr>
          <a:lstStyle/>
          <a:p>
            <a:pPr>
              <a:lnSpc>
                <a:spcPct val="115000"/>
              </a:lnSpc>
              <a:spcAft>
                <a:spcPts val="1000"/>
              </a:spcAft>
            </a:pPr>
            <a:r>
              <a:rPr lang="it-IT" b="1" i="1" dirty="0">
                <a:latin typeface="Times" panose="02020603050405020304" pitchFamily="18" charset="0"/>
                <a:ea typeface="Calibri" panose="020F0502020204030204" pitchFamily="34" charset="0"/>
                <a:cs typeface="Times" panose="02020603050405020304" pitchFamily="18" charset="0"/>
              </a:rPr>
              <a:t>25 febbraio 2021  - </a:t>
            </a:r>
            <a:r>
              <a:rPr lang="it-IT" dirty="0">
                <a:latin typeface="Times" panose="02020603050405020304" pitchFamily="18" charset="0"/>
                <a:ea typeface="Calibri" panose="020F0502020204030204" pitchFamily="34" charset="0"/>
                <a:cs typeface="Times" panose="02020603050405020304" pitchFamily="18" charset="0"/>
              </a:rPr>
              <a:t>Riunione straordinaria del Comitato COSS per l’esame della: </a:t>
            </a:r>
          </a:p>
          <a:p>
            <a:pPr marL="285750" indent="-285750">
              <a:lnSpc>
                <a:spcPct val="115000"/>
              </a:lnSpc>
              <a:spcAft>
                <a:spcPts val="1000"/>
              </a:spcAft>
              <a:buFont typeface="Wingdings" panose="05000000000000000000" pitchFamily="2" charset="2"/>
              <a:buChar char="Ø"/>
            </a:pPr>
            <a:r>
              <a:rPr lang="it-IT" b="1" dirty="0">
                <a:solidFill>
                  <a:srgbClr val="0070C0"/>
                </a:solidFill>
                <a:latin typeface="Times" panose="02020603050405020304" pitchFamily="18" charset="0"/>
                <a:cs typeface="Times" panose="02020603050405020304" pitchFamily="18" charset="0"/>
              </a:rPr>
              <a:t>Bozza di decisione della Commissione di inizio processo di valutazione del Regno Unito per il riconoscimento della certificazione STCW ai fini della Direttiva 2008/106/CE. </a:t>
            </a:r>
          </a:p>
          <a:p>
            <a:pPr algn="just">
              <a:lnSpc>
                <a:spcPct val="115000"/>
              </a:lnSpc>
              <a:spcAft>
                <a:spcPts val="1000"/>
              </a:spcAft>
            </a:pPr>
            <a:r>
              <a:rPr lang="it-IT" sz="1600" i="1" dirty="0">
                <a:latin typeface="Times" panose="02020603050405020304" pitchFamily="18" charset="0"/>
                <a:cs typeface="Times" panose="02020603050405020304" pitchFamily="18" charset="0"/>
              </a:rPr>
              <a:t>Al termine della votazione, che ha visto il 100% di “SI” espressi dagli Stati Membri presenti, la Commissione ha ritenuto valida la votazione ed ha approvato la bozza di </a:t>
            </a:r>
            <a:r>
              <a:rPr lang="it-IT" sz="1600" i="1" dirty="0" err="1">
                <a:latin typeface="Times" panose="02020603050405020304" pitchFamily="18" charset="0"/>
                <a:cs typeface="Times" panose="02020603050405020304" pitchFamily="18" charset="0"/>
              </a:rPr>
              <a:t>Implementing</a:t>
            </a:r>
            <a:r>
              <a:rPr lang="it-IT" sz="1600" i="1" dirty="0">
                <a:latin typeface="Times" panose="02020603050405020304" pitchFamily="18" charset="0"/>
                <a:cs typeface="Times" panose="02020603050405020304" pitchFamily="18" charset="0"/>
              </a:rPr>
              <a:t> </a:t>
            </a:r>
            <a:r>
              <a:rPr lang="it-IT" sz="1600" i="1" dirty="0" err="1">
                <a:latin typeface="Times" panose="02020603050405020304" pitchFamily="18" charset="0"/>
                <a:cs typeface="Times" panose="02020603050405020304" pitchFamily="18" charset="0"/>
              </a:rPr>
              <a:t>Decision</a:t>
            </a:r>
            <a:r>
              <a:rPr lang="it-IT" sz="1600" i="1" dirty="0">
                <a:latin typeface="Times" panose="02020603050405020304" pitchFamily="18" charset="0"/>
                <a:cs typeface="Times" panose="02020603050405020304" pitchFamily="18" charset="0"/>
              </a:rPr>
              <a:t>. La stessa sarà formalmente adottata dagli Organi istituzionali </a:t>
            </a:r>
            <a:r>
              <a:rPr lang="it-IT" sz="1600" i="1" dirty="0" err="1">
                <a:latin typeface="Times" panose="02020603050405020304" pitchFamily="18" charset="0"/>
                <a:cs typeface="Times" panose="02020603050405020304" pitchFamily="18" charset="0"/>
              </a:rPr>
              <a:t>unionale</a:t>
            </a:r>
            <a:r>
              <a:rPr lang="it-IT" sz="1600" i="1" dirty="0">
                <a:latin typeface="Times" panose="02020603050405020304" pitchFamily="18" charset="0"/>
                <a:cs typeface="Times" panose="02020603050405020304" pitchFamily="18" charset="0"/>
              </a:rPr>
              <a:t> ed EMSA inizierà il processo di ispezione al Regno Unito (UK) in accordo alla Direttiva 2008/106/CE.</a:t>
            </a:r>
            <a:endParaRPr lang="it-IT" sz="1600" b="1" i="1" dirty="0">
              <a:solidFill>
                <a:srgbClr val="0070C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15881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212111" y="1105031"/>
            <a:ext cx="7155712" cy="923330"/>
          </a:xfrm>
          <a:prstGeom prst="rect">
            <a:avLst/>
          </a:prstGeom>
        </p:spPr>
        <p:txBody>
          <a:bodyPr wrap="square">
            <a:spAutoFit/>
          </a:bodyPr>
          <a:lstStyle/>
          <a:p>
            <a:pPr algn="ctr"/>
            <a:r>
              <a:rPr lang="it-IT" b="1" dirty="0">
                <a:solidFill>
                  <a:srgbClr val="FF000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FF0000"/>
                </a:solidFill>
                <a:latin typeface="Times" panose="02020603050405020304" pitchFamily="18" charset="0"/>
                <a:cs typeface="Times" panose="02020603050405020304" pitchFamily="18" charset="0"/>
              </a:rPr>
              <a:t>le iniziative in ambito comunitario nel 2021</a:t>
            </a:r>
            <a:endParaRPr lang="it-IT"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6" name="Rettangolo 5"/>
          <p:cNvSpPr/>
          <p:nvPr/>
        </p:nvSpPr>
        <p:spPr>
          <a:xfrm>
            <a:off x="1206795" y="2247180"/>
            <a:ext cx="6730409" cy="2999924"/>
          </a:xfrm>
          <a:prstGeom prst="rect">
            <a:avLst/>
          </a:prstGeom>
        </p:spPr>
        <p:txBody>
          <a:bodyPr wrap="square">
            <a:spAutoFit/>
          </a:bodyPr>
          <a:lstStyle/>
          <a:p>
            <a:pPr algn="just">
              <a:lnSpc>
                <a:spcPct val="115000"/>
              </a:lnSpc>
              <a:spcAft>
                <a:spcPts val="1000"/>
              </a:spcAft>
            </a:pPr>
            <a:r>
              <a:rPr lang="it-IT" b="1" i="1" dirty="0">
                <a:latin typeface="Times" panose="02020603050405020304" pitchFamily="18" charset="0"/>
                <a:ea typeface="Calibri" panose="020F0502020204030204" pitchFamily="34" charset="0"/>
                <a:cs typeface="Times" panose="02020603050405020304" pitchFamily="18" charset="0"/>
              </a:rPr>
              <a:t>Aprile 2021 </a:t>
            </a:r>
          </a:p>
          <a:p>
            <a:pPr algn="just">
              <a:lnSpc>
                <a:spcPct val="115000"/>
              </a:lnSpc>
              <a:spcAft>
                <a:spcPts val="1000"/>
              </a:spcAft>
            </a:pPr>
            <a:endParaRPr lang="it-IT" b="1" i="1" dirty="0">
              <a:latin typeface="Times" panose="02020603050405020304" pitchFamily="18" charset="0"/>
              <a:ea typeface="Calibri" panose="020F0502020204030204" pitchFamily="34" charset="0"/>
              <a:cs typeface="Times" panose="02020603050405020304" pitchFamily="18" charset="0"/>
            </a:endParaRPr>
          </a:p>
          <a:p>
            <a:pPr algn="just">
              <a:lnSpc>
                <a:spcPct val="115000"/>
              </a:lnSpc>
              <a:spcAft>
                <a:spcPts val="1000"/>
              </a:spcAft>
            </a:pPr>
            <a:r>
              <a:rPr lang="it-IT" dirty="0">
                <a:latin typeface="Times" panose="02020603050405020304" pitchFamily="18" charset="0"/>
                <a:ea typeface="Calibri" panose="020F0502020204030204" pitchFamily="34" charset="0"/>
                <a:cs typeface="Times" panose="02020603050405020304" pitchFamily="18" charset="0"/>
              </a:rPr>
              <a:t>la DGVPTM </a:t>
            </a:r>
            <a:r>
              <a:rPr lang="it-IT" dirty="0">
                <a:latin typeface="Times" panose="02020603050405020304" pitchFamily="18" charset="0"/>
                <a:cs typeface="Times" panose="02020603050405020304" pitchFamily="18" charset="0"/>
              </a:rPr>
              <a:t>ha provveduto ad avviare le procedure previste dal citato articolo 19, come implementato nella normativa nazionale con l’articolo 20 “Riconoscimento dei certificati rilasciati da Paesi terzi” del decreto legislativo 12 maggio 2015, n. 71, e in particolare a predisporre i seguenti atti:</a:t>
            </a:r>
          </a:p>
          <a:p>
            <a:pPr>
              <a:lnSpc>
                <a:spcPct val="115000"/>
              </a:lnSpc>
              <a:spcAft>
                <a:spcPts val="1000"/>
              </a:spcAft>
            </a:pPr>
            <a:r>
              <a:rPr lang="it-IT" dirty="0">
                <a:latin typeface="Times" panose="02020603050405020304" pitchFamily="18" charset="0"/>
                <a:ea typeface="Calibri" panose="020F0502020204030204" pitchFamily="34" charset="0"/>
                <a:cs typeface="Times" panose="02020603050405020304" pitchFamily="18" charset="0"/>
              </a:rPr>
              <a:t>………….</a:t>
            </a:r>
          </a:p>
        </p:txBody>
      </p:sp>
    </p:spTree>
    <p:extLst>
      <p:ext uri="{BB962C8B-B14F-4D97-AF65-F5344CB8AC3E}">
        <p14:creationId xmlns:p14="http://schemas.microsoft.com/office/powerpoint/2010/main" val="8871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212111" y="1105031"/>
            <a:ext cx="7155712" cy="923330"/>
          </a:xfrm>
          <a:prstGeom prst="rect">
            <a:avLst/>
          </a:prstGeom>
        </p:spPr>
        <p:txBody>
          <a:bodyPr wrap="square">
            <a:spAutoFit/>
          </a:bodyPr>
          <a:lstStyle/>
          <a:p>
            <a:pPr algn="ctr"/>
            <a:r>
              <a:rPr lang="it-IT" b="1" dirty="0">
                <a:solidFill>
                  <a:srgbClr val="FF000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FF0000"/>
                </a:solidFill>
                <a:latin typeface="Times" panose="02020603050405020304" pitchFamily="18" charset="0"/>
                <a:cs typeface="Times" panose="02020603050405020304" pitchFamily="18" charset="0"/>
              </a:rPr>
              <a:t>le iniziative in ambito comunitario nel 2021</a:t>
            </a:r>
            <a:endParaRPr lang="it-IT"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6" name="Rettangolo 5"/>
          <p:cNvSpPr/>
          <p:nvPr/>
        </p:nvSpPr>
        <p:spPr>
          <a:xfrm>
            <a:off x="1206795" y="2032071"/>
            <a:ext cx="6730409" cy="3785652"/>
          </a:xfrm>
          <a:prstGeom prst="rect">
            <a:avLst/>
          </a:prstGeom>
        </p:spPr>
        <p:txBody>
          <a:bodyPr wrap="square">
            <a:spAutoFit/>
          </a:bodyPr>
          <a:lstStyle/>
          <a:p>
            <a:pPr algn="just"/>
            <a:r>
              <a:rPr lang="it-IT" sz="1600" b="1" dirty="0">
                <a:latin typeface="Times" panose="02020603050405020304" pitchFamily="18" charset="0"/>
                <a:cs typeface="Times" panose="02020603050405020304" pitchFamily="18" charset="0"/>
              </a:rPr>
              <a:t>a. presentare la richiesta motivata alla Commissione Europea</a:t>
            </a:r>
            <a:r>
              <a:rPr lang="it-IT" sz="1600" dirty="0">
                <a:latin typeface="Times" panose="02020603050405020304" pitchFamily="18" charset="0"/>
                <a:cs typeface="Times" panose="02020603050405020304" pitchFamily="18" charset="0"/>
              </a:rPr>
              <a:t>, accompagnata dall'analisi preliminare della conformità del Regno Unito ai requisiti della convenzione STCW, così come previsto dall’articolo 19 della Direttiva 2008/106/CE, come emendata,</a:t>
            </a:r>
          </a:p>
          <a:p>
            <a:pPr algn="just"/>
            <a:r>
              <a:rPr lang="it-IT" sz="1600" b="1" dirty="0">
                <a:latin typeface="Times" panose="02020603050405020304" pitchFamily="18" charset="0"/>
                <a:cs typeface="Times" panose="02020603050405020304" pitchFamily="18" charset="0"/>
              </a:rPr>
              <a:t>b. comunicare alla competente Autorità del suddetto Regno Unito (MCA UK) la decisione di riconoscimento unilaterale dei certificati emessi dallo stesso Paese</a:t>
            </a:r>
            <a:r>
              <a:rPr lang="it-IT" sz="1600" dirty="0">
                <a:latin typeface="Times" panose="02020603050405020304" pitchFamily="18" charset="0"/>
                <a:cs typeface="Times" panose="02020603050405020304" pitchFamily="18" charset="0"/>
              </a:rPr>
              <a:t>, nelle more del perfezionamento delle procedure di riconoscimento a livello Europeo del relativo sistema di formazione dei marittimi,</a:t>
            </a:r>
          </a:p>
          <a:p>
            <a:pPr algn="just"/>
            <a:r>
              <a:rPr lang="it-IT" sz="1600" b="1" dirty="0">
                <a:latin typeface="Times" panose="02020603050405020304" pitchFamily="18" charset="0"/>
                <a:cs typeface="Times" panose="02020603050405020304" pitchFamily="18" charset="0"/>
              </a:rPr>
              <a:t>c. </a:t>
            </a:r>
            <a:r>
              <a:rPr lang="it-IT" sz="1600" dirty="0">
                <a:latin typeface="Times" panose="02020603050405020304" pitchFamily="18" charset="0"/>
                <a:cs typeface="Times" panose="02020603050405020304" pitchFamily="18" charset="0"/>
              </a:rPr>
              <a:t>sulla base della avvenuta comunicazione all’Agenzia MCA UK, </a:t>
            </a:r>
            <a:r>
              <a:rPr lang="it-IT" sz="1600" b="1" dirty="0">
                <a:latin typeface="Times" panose="02020603050405020304" pitchFamily="18" charset="0"/>
                <a:cs typeface="Times" panose="02020603050405020304" pitchFamily="18" charset="0"/>
              </a:rPr>
              <a:t>informare sia la Rappresentanza Consolare d’Italia a Londra presso il Regno Unito (per il tramite del MAECI) che il MISE </a:t>
            </a:r>
            <a:r>
              <a:rPr lang="it-IT" sz="1600" dirty="0">
                <a:latin typeface="Times" panose="02020603050405020304" pitchFamily="18" charset="0"/>
                <a:cs typeface="Times" panose="02020603050405020304" pitchFamily="18" charset="0"/>
              </a:rPr>
              <a:t>del fatto che gli stessi Uffici, secondo le rispettive competenze e procedure, possono riprendere le attività di emissione e rinnovo degli </a:t>
            </a:r>
            <a:r>
              <a:rPr lang="it-IT" sz="1600" dirty="0" err="1">
                <a:latin typeface="Times" panose="02020603050405020304" pitchFamily="18" charset="0"/>
                <a:cs typeface="Times" panose="02020603050405020304" pitchFamily="18" charset="0"/>
              </a:rPr>
              <a:t>endorsement</a:t>
            </a:r>
            <a:r>
              <a:rPr lang="it-IT" sz="1600" dirty="0">
                <a:latin typeface="Times" panose="02020603050405020304" pitchFamily="18" charset="0"/>
                <a:cs typeface="Times" panose="02020603050405020304" pitchFamily="18" charset="0"/>
              </a:rPr>
              <a:t> per i Certificati di competenza emessi dal Regno Unito.</a:t>
            </a:r>
            <a:endParaRPr lang="it-IT" sz="1600"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222446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pic>
        <p:nvPicPr>
          <p:cNvPr id="6" name="Immagine 5"/>
          <p:cNvPicPr>
            <a:picLocks noChangeAspect="1"/>
          </p:cNvPicPr>
          <p:nvPr/>
        </p:nvPicPr>
        <p:blipFill>
          <a:blip r:embed="rId3"/>
          <a:stretch>
            <a:fillRect/>
          </a:stretch>
        </p:blipFill>
        <p:spPr>
          <a:xfrm>
            <a:off x="1265273" y="1550948"/>
            <a:ext cx="6400800" cy="4508206"/>
          </a:xfrm>
          <a:prstGeom prst="rect">
            <a:avLst/>
          </a:prstGeom>
        </p:spPr>
      </p:pic>
    </p:spTree>
    <p:extLst>
      <p:ext uri="{BB962C8B-B14F-4D97-AF65-F5344CB8AC3E}">
        <p14:creationId xmlns:p14="http://schemas.microsoft.com/office/powerpoint/2010/main" val="24025126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1010</Words>
  <Application>Microsoft Office PowerPoint</Application>
  <PresentationFormat>Presentazione su schermo (4:3)</PresentationFormat>
  <Paragraphs>70</Paragraphs>
  <Slides>10</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Times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Type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Renato Sartoris</dc:creator>
  <cp:lastModifiedBy>Giorgio Berlingieri</cp:lastModifiedBy>
  <cp:revision>30</cp:revision>
  <dcterms:created xsi:type="dcterms:W3CDTF">2018-05-03T16:21:39Z</dcterms:created>
  <dcterms:modified xsi:type="dcterms:W3CDTF">2022-11-04T15:27:12Z</dcterms:modified>
</cp:coreProperties>
</file>