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440"/>
    <p:restoredTop sz="85985" autoAdjust="0"/>
  </p:normalViewPr>
  <p:slideViewPr>
    <p:cSldViewPr snapToGrid="0" snapToObjects="1">
      <p:cViewPr varScale="1">
        <p:scale>
          <a:sx n="66" d="100"/>
          <a:sy n="66" d="100"/>
        </p:scale>
        <p:origin x="442" y="43"/>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D371B25-5021-4481-A94E-87D136CBD2DA}" type="datetimeFigureOut">
              <a:rPr lang="it-IT" smtClean="0"/>
              <a:t>04/11/2022</a:t>
            </a:fld>
            <a:endParaRPr lang="it-IT"/>
          </a:p>
        </p:txBody>
      </p:sp>
      <p:sp>
        <p:nvSpPr>
          <p:cNvPr id="4" name="Segnaposto immagin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6196615-7B5E-45D7-AB35-69C0212818CE}" type="slidenum">
              <a:rPr lang="it-IT" smtClean="0"/>
              <a:t>‹N›</a:t>
            </a:fld>
            <a:endParaRPr lang="it-IT"/>
          </a:p>
        </p:txBody>
      </p:sp>
    </p:spTree>
    <p:extLst>
      <p:ext uri="{BB962C8B-B14F-4D97-AF65-F5344CB8AC3E}">
        <p14:creationId xmlns:p14="http://schemas.microsoft.com/office/powerpoint/2010/main" val="32517071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66196615-7B5E-45D7-AB35-69C0212818CE}" type="slidenum">
              <a:rPr lang="it-IT" smtClean="0"/>
              <a:t>1</a:t>
            </a:fld>
            <a:endParaRPr lang="it-IT"/>
          </a:p>
        </p:txBody>
      </p:sp>
    </p:spTree>
    <p:extLst>
      <p:ext uri="{BB962C8B-B14F-4D97-AF65-F5344CB8AC3E}">
        <p14:creationId xmlns:p14="http://schemas.microsoft.com/office/powerpoint/2010/main" val="36295446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stile</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5F9DD347-DDDF-C54C-8252-DDE2A4A1D6DC}" type="datetimeFigureOut">
              <a:rPr lang="it-IT" smtClean="0"/>
              <a:t>04/11/2022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FDCA2F4-8C6C-6A49-B105-B3487E3E7D25}" type="slidenum">
              <a:rPr lang="it-IT" smtClean="0"/>
              <a:t>‹N›</a:t>
            </a:fld>
            <a:endParaRPr lang="it-IT"/>
          </a:p>
        </p:txBody>
      </p:sp>
    </p:spTree>
    <p:extLst>
      <p:ext uri="{BB962C8B-B14F-4D97-AF65-F5344CB8AC3E}">
        <p14:creationId xmlns:p14="http://schemas.microsoft.com/office/powerpoint/2010/main" val="2341158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testo verticale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5F9DD347-DDDF-C54C-8252-DDE2A4A1D6DC}" type="datetimeFigureOut">
              <a:rPr lang="it-IT" smtClean="0"/>
              <a:t>04/11/2022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FDCA2F4-8C6C-6A49-B105-B3487E3E7D25}" type="slidenum">
              <a:rPr lang="it-IT" smtClean="0"/>
              <a:t>‹N›</a:t>
            </a:fld>
            <a:endParaRPr lang="it-IT"/>
          </a:p>
        </p:txBody>
      </p:sp>
    </p:spTree>
    <p:extLst>
      <p:ext uri="{BB962C8B-B14F-4D97-AF65-F5344CB8AC3E}">
        <p14:creationId xmlns:p14="http://schemas.microsoft.com/office/powerpoint/2010/main" val="25609106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stile</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5F9DD347-DDDF-C54C-8252-DDE2A4A1D6DC}" type="datetimeFigureOut">
              <a:rPr lang="it-IT" smtClean="0"/>
              <a:t>04/11/2022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FDCA2F4-8C6C-6A49-B105-B3487E3E7D25}" type="slidenum">
              <a:rPr lang="it-IT" smtClean="0"/>
              <a:t>‹N›</a:t>
            </a:fld>
            <a:endParaRPr lang="it-IT"/>
          </a:p>
        </p:txBody>
      </p:sp>
    </p:spTree>
    <p:extLst>
      <p:ext uri="{BB962C8B-B14F-4D97-AF65-F5344CB8AC3E}">
        <p14:creationId xmlns:p14="http://schemas.microsoft.com/office/powerpoint/2010/main" val="23820372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5F9DD347-DDDF-C54C-8252-DDE2A4A1D6DC}" type="datetimeFigureOut">
              <a:rPr lang="it-IT" smtClean="0"/>
              <a:t>04/11/2022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FDCA2F4-8C6C-6A49-B105-B3487E3E7D25}" type="slidenum">
              <a:rPr lang="it-IT" smtClean="0"/>
              <a:t>‹N›</a:t>
            </a:fld>
            <a:endParaRPr lang="it-IT"/>
          </a:p>
        </p:txBody>
      </p:sp>
    </p:spTree>
    <p:extLst>
      <p:ext uri="{BB962C8B-B14F-4D97-AF65-F5344CB8AC3E}">
        <p14:creationId xmlns:p14="http://schemas.microsoft.com/office/powerpoint/2010/main" val="31056762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stile</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Segnaposto data 3"/>
          <p:cNvSpPr>
            <a:spLocks noGrp="1"/>
          </p:cNvSpPr>
          <p:nvPr>
            <p:ph type="dt" sz="half" idx="10"/>
          </p:nvPr>
        </p:nvSpPr>
        <p:spPr/>
        <p:txBody>
          <a:bodyPr/>
          <a:lstStyle/>
          <a:p>
            <a:fld id="{5F9DD347-DDDF-C54C-8252-DDE2A4A1D6DC}" type="datetimeFigureOut">
              <a:rPr lang="it-IT" smtClean="0"/>
              <a:t>04/11/2022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FDCA2F4-8C6C-6A49-B105-B3487E3E7D25}" type="slidenum">
              <a:rPr lang="it-IT" smtClean="0"/>
              <a:t>‹N›</a:t>
            </a:fld>
            <a:endParaRPr lang="it-IT"/>
          </a:p>
        </p:txBody>
      </p:sp>
    </p:spTree>
    <p:extLst>
      <p:ext uri="{BB962C8B-B14F-4D97-AF65-F5344CB8AC3E}">
        <p14:creationId xmlns:p14="http://schemas.microsoft.com/office/powerpoint/2010/main" val="11956871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5F9DD347-DDDF-C54C-8252-DDE2A4A1D6DC}" type="datetimeFigureOut">
              <a:rPr lang="it-IT" smtClean="0"/>
              <a:t>04/11/2022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AFDCA2F4-8C6C-6A49-B105-B3487E3E7D25}" type="slidenum">
              <a:rPr lang="it-IT" smtClean="0"/>
              <a:t>‹N›</a:t>
            </a:fld>
            <a:endParaRPr lang="it-IT"/>
          </a:p>
        </p:txBody>
      </p:sp>
    </p:spTree>
    <p:extLst>
      <p:ext uri="{BB962C8B-B14F-4D97-AF65-F5344CB8AC3E}">
        <p14:creationId xmlns:p14="http://schemas.microsoft.com/office/powerpoint/2010/main" val="8854658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stile</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5F9DD347-DDDF-C54C-8252-DDE2A4A1D6DC}" type="datetimeFigureOut">
              <a:rPr lang="it-IT" smtClean="0"/>
              <a:t>04/11/2022</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AFDCA2F4-8C6C-6A49-B105-B3487E3E7D25}" type="slidenum">
              <a:rPr lang="it-IT" smtClean="0"/>
              <a:t>‹N›</a:t>
            </a:fld>
            <a:endParaRPr lang="it-IT"/>
          </a:p>
        </p:txBody>
      </p:sp>
    </p:spTree>
    <p:extLst>
      <p:ext uri="{BB962C8B-B14F-4D97-AF65-F5344CB8AC3E}">
        <p14:creationId xmlns:p14="http://schemas.microsoft.com/office/powerpoint/2010/main" val="28362896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data 2"/>
          <p:cNvSpPr>
            <a:spLocks noGrp="1"/>
          </p:cNvSpPr>
          <p:nvPr>
            <p:ph type="dt" sz="half" idx="10"/>
          </p:nvPr>
        </p:nvSpPr>
        <p:spPr/>
        <p:txBody>
          <a:bodyPr/>
          <a:lstStyle/>
          <a:p>
            <a:fld id="{5F9DD347-DDDF-C54C-8252-DDE2A4A1D6DC}" type="datetimeFigureOut">
              <a:rPr lang="it-IT" smtClean="0"/>
              <a:t>04/11/2022</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AFDCA2F4-8C6C-6A49-B105-B3487E3E7D25}" type="slidenum">
              <a:rPr lang="it-IT" smtClean="0"/>
              <a:t>‹N›</a:t>
            </a:fld>
            <a:endParaRPr lang="it-IT"/>
          </a:p>
        </p:txBody>
      </p:sp>
    </p:spTree>
    <p:extLst>
      <p:ext uri="{BB962C8B-B14F-4D97-AF65-F5344CB8AC3E}">
        <p14:creationId xmlns:p14="http://schemas.microsoft.com/office/powerpoint/2010/main" val="10659557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5F9DD347-DDDF-C54C-8252-DDE2A4A1D6DC}" type="datetimeFigureOut">
              <a:rPr lang="it-IT" smtClean="0"/>
              <a:t>04/11/2022</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AFDCA2F4-8C6C-6A49-B105-B3487E3E7D25}" type="slidenum">
              <a:rPr lang="it-IT" smtClean="0"/>
              <a:t>‹N›</a:t>
            </a:fld>
            <a:endParaRPr lang="it-IT"/>
          </a:p>
        </p:txBody>
      </p:sp>
    </p:spTree>
    <p:extLst>
      <p:ext uri="{BB962C8B-B14F-4D97-AF65-F5344CB8AC3E}">
        <p14:creationId xmlns:p14="http://schemas.microsoft.com/office/powerpoint/2010/main" val="13380018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stile</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fld id="{5F9DD347-DDDF-C54C-8252-DDE2A4A1D6DC}" type="datetimeFigureOut">
              <a:rPr lang="it-IT" smtClean="0"/>
              <a:t>04/11/2022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AFDCA2F4-8C6C-6A49-B105-B3487E3E7D25}" type="slidenum">
              <a:rPr lang="it-IT" smtClean="0"/>
              <a:t>‹N›</a:t>
            </a:fld>
            <a:endParaRPr lang="it-IT"/>
          </a:p>
        </p:txBody>
      </p:sp>
    </p:spTree>
    <p:extLst>
      <p:ext uri="{BB962C8B-B14F-4D97-AF65-F5344CB8AC3E}">
        <p14:creationId xmlns:p14="http://schemas.microsoft.com/office/powerpoint/2010/main" val="3192999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stile</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fld id="{5F9DD347-DDDF-C54C-8252-DDE2A4A1D6DC}" type="datetimeFigureOut">
              <a:rPr lang="it-IT" smtClean="0"/>
              <a:t>04/11/2022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AFDCA2F4-8C6C-6A49-B105-B3487E3E7D25}" type="slidenum">
              <a:rPr lang="it-IT" smtClean="0"/>
              <a:t>‹N›</a:t>
            </a:fld>
            <a:endParaRPr lang="it-IT"/>
          </a:p>
        </p:txBody>
      </p:sp>
    </p:spTree>
    <p:extLst>
      <p:ext uri="{BB962C8B-B14F-4D97-AF65-F5344CB8AC3E}">
        <p14:creationId xmlns:p14="http://schemas.microsoft.com/office/powerpoint/2010/main" val="805227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a:t>Fare clic per modificare stile</a:t>
            </a:r>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9DD347-DDDF-C54C-8252-DDE2A4A1D6DC}" type="datetimeFigureOut">
              <a:rPr lang="it-IT" smtClean="0"/>
              <a:t>04/11/2022</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DCA2F4-8C6C-6A49-B105-B3487E3E7D25}" type="slidenum">
              <a:rPr lang="it-IT" smtClean="0"/>
              <a:t>‹N›</a:t>
            </a:fld>
            <a:endParaRPr lang="it-IT"/>
          </a:p>
        </p:txBody>
      </p:sp>
    </p:spTree>
    <p:extLst>
      <p:ext uri="{BB962C8B-B14F-4D97-AF65-F5344CB8AC3E}">
        <p14:creationId xmlns:p14="http://schemas.microsoft.com/office/powerpoint/2010/main" val="26078895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mailto:richard.lord@brickcourt.co.uk" TargetMode="External"/><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descr="Slide Brexit-1.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CasellaDiTesto 4"/>
          <p:cNvSpPr txBox="1"/>
          <p:nvPr/>
        </p:nvSpPr>
        <p:spPr>
          <a:xfrm>
            <a:off x="1442900" y="2419712"/>
            <a:ext cx="6177413" cy="2246769"/>
          </a:xfrm>
          <a:prstGeom prst="rect">
            <a:avLst/>
          </a:prstGeom>
          <a:noFill/>
        </p:spPr>
        <p:txBody>
          <a:bodyPr wrap="square" rtlCol="0">
            <a:spAutoFit/>
          </a:bodyPr>
          <a:lstStyle/>
          <a:p>
            <a:pPr algn="ctr"/>
            <a:r>
              <a:rPr lang="it-IT" sz="2800" b="1" dirty="0">
                <a:latin typeface="Times"/>
                <a:cs typeface="Times"/>
              </a:rPr>
              <a:t>Brexit and Jurisdiction Clauses – an English perspective</a:t>
            </a:r>
          </a:p>
          <a:p>
            <a:pPr algn="ctr"/>
            <a:endParaRPr lang="it-IT" sz="2800" b="1" dirty="0">
              <a:latin typeface="Times"/>
              <a:cs typeface="Times"/>
            </a:endParaRPr>
          </a:p>
          <a:p>
            <a:pPr algn="ctr"/>
            <a:r>
              <a:rPr lang="it-IT" sz="2800" b="1" dirty="0">
                <a:latin typeface="Times"/>
                <a:cs typeface="Times"/>
              </a:rPr>
              <a:t>Richard Lord Q.C</a:t>
            </a:r>
          </a:p>
          <a:p>
            <a:pPr algn="ctr"/>
            <a:r>
              <a:rPr lang="it-IT" sz="2800" b="1" dirty="0">
                <a:latin typeface="Times"/>
                <a:cs typeface="Times"/>
              </a:rPr>
              <a:t>18 June 2021</a:t>
            </a:r>
          </a:p>
        </p:txBody>
      </p:sp>
    </p:spTree>
    <p:extLst>
      <p:ext uri="{BB962C8B-B14F-4D97-AF65-F5344CB8AC3E}">
        <p14:creationId xmlns:p14="http://schemas.microsoft.com/office/powerpoint/2010/main" val="36114737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descr="Slide Brexit-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CasellaDiTesto 4"/>
          <p:cNvSpPr txBox="1"/>
          <p:nvPr/>
        </p:nvSpPr>
        <p:spPr>
          <a:xfrm>
            <a:off x="4025900" y="6440107"/>
            <a:ext cx="4749800" cy="246221"/>
          </a:xfrm>
          <a:prstGeom prst="rect">
            <a:avLst/>
          </a:prstGeom>
          <a:noFill/>
        </p:spPr>
        <p:txBody>
          <a:bodyPr wrap="square" rtlCol="0">
            <a:spAutoFit/>
          </a:bodyPr>
          <a:lstStyle/>
          <a:p>
            <a:pPr algn="r"/>
            <a:r>
              <a:rPr lang="it-IT" sz="1000" b="1">
                <a:solidFill>
                  <a:schemeClr val="bg1"/>
                </a:solidFill>
                <a:latin typeface="Times"/>
                <a:cs typeface="Times"/>
              </a:rPr>
              <a:t>Richard Lord QC</a:t>
            </a:r>
            <a:endParaRPr lang="it-IT" sz="1000" b="1" dirty="0">
              <a:solidFill>
                <a:schemeClr val="bg1"/>
              </a:solidFill>
              <a:latin typeface="Times"/>
              <a:cs typeface="Times"/>
            </a:endParaRPr>
          </a:p>
        </p:txBody>
      </p:sp>
      <p:sp>
        <p:nvSpPr>
          <p:cNvPr id="2" name="TextBox 1"/>
          <p:cNvSpPr txBox="1"/>
          <p:nvPr/>
        </p:nvSpPr>
        <p:spPr>
          <a:xfrm>
            <a:off x="975360" y="1960880"/>
            <a:ext cx="7800340" cy="2862322"/>
          </a:xfrm>
          <a:prstGeom prst="rect">
            <a:avLst/>
          </a:prstGeom>
          <a:noFill/>
        </p:spPr>
        <p:txBody>
          <a:bodyPr wrap="square" rtlCol="0">
            <a:spAutoFit/>
          </a:bodyPr>
          <a:lstStyle/>
          <a:p>
            <a:pPr marL="285750" lvl="0" indent="-285750">
              <a:buFont typeface="Arial" panose="020B0604020202020204" pitchFamily="34" charset="0"/>
              <a:buChar char="•"/>
            </a:pPr>
            <a:r>
              <a:rPr lang="en-GB" dirty="0"/>
              <a:t>What will fill the vacuum left by the disappearance of Brussels I </a:t>
            </a:r>
            <a:r>
              <a:rPr lang="en-GB" dirty="0" err="1"/>
              <a:t>bis</a:t>
            </a:r>
            <a:r>
              <a:rPr lang="en-GB" dirty="0"/>
              <a:t> ? English law has for many years developed its own principles on jurisdiction clauses, based on basic notions of freedom of contract and contractual construction.</a:t>
            </a:r>
          </a:p>
          <a:p>
            <a:pPr lvl="0"/>
            <a:endParaRPr lang="en-GB" dirty="0"/>
          </a:p>
          <a:p>
            <a:pPr marL="285750" lvl="0" indent="-285750">
              <a:buFont typeface="Arial" panose="020B0604020202020204" pitchFamily="34" charset="0"/>
              <a:buChar char="•"/>
            </a:pPr>
            <a:r>
              <a:rPr lang="en-GB" dirty="0"/>
              <a:t>These principles have continued to develop since accession to the Brussels Convention, with a parallel regime for  countries not subject to the European regime. The parallel regime was reduced in scope after Article 25 of Brussels I </a:t>
            </a:r>
            <a:r>
              <a:rPr lang="en-GB" dirty="0" err="1"/>
              <a:t>bis</a:t>
            </a:r>
            <a:r>
              <a:rPr lang="en-GB" dirty="0"/>
              <a:t>  extended application to jurisdiction clauses regardless of domicile of the defendant, but continued and still applied to jurisdiction clauses which do not satisfy the requirement of Art 25.</a:t>
            </a:r>
          </a:p>
        </p:txBody>
      </p:sp>
    </p:spTree>
    <p:extLst>
      <p:ext uri="{BB962C8B-B14F-4D97-AF65-F5344CB8AC3E}">
        <p14:creationId xmlns:p14="http://schemas.microsoft.com/office/powerpoint/2010/main" val="4559647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descr="Slide Brexit-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CasellaDiTesto 4"/>
          <p:cNvSpPr txBox="1"/>
          <p:nvPr/>
        </p:nvSpPr>
        <p:spPr>
          <a:xfrm>
            <a:off x="4025900" y="6440107"/>
            <a:ext cx="4749800" cy="246221"/>
          </a:xfrm>
          <a:prstGeom prst="rect">
            <a:avLst/>
          </a:prstGeom>
          <a:noFill/>
        </p:spPr>
        <p:txBody>
          <a:bodyPr wrap="square" rtlCol="0">
            <a:spAutoFit/>
          </a:bodyPr>
          <a:lstStyle/>
          <a:p>
            <a:pPr algn="r"/>
            <a:r>
              <a:rPr lang="it-IT" sz="1000" b="1">
                <a:solidFill>
                  <a:schemeClr val="bg1"/>
                </a:solidFill>
                <a:latin typeface="Times"/>
                <a:cs typeface="Times"/>
              </a:rPr>
              <a:t>Richard Lord QC</a:t>
            </a:r>
            <a:endParaRPr lang="it-IT" sz="1000" b="1" dirty="0">
              <a:solidFill>
                <a:schemeClr val="bg1"/>
              </a:solidFill>
              <a:latin typeface="Times"/>
              <a:cs typeface="Times"/>
            </a:endParaRPr>
          </a:p>
        </p:txBody>
      </p:sp>
      <p:sp>
        <p:nvSpPr>
          <p:cNvPr id="2" name="TextBox 1"/>
          <p:cNvSpPr txBox="1"/>
          <p:nvPr/>
        </p:nvSpPr>
        <p:spPr>
          <a:xfrm>
            <a:off x="772160" y="2153920"/>
            <a:ext cx="7823200" cy="3970318"/>
          </a:xfrm>
          <a:prstGeom prst="rect">
            <a:avLst/>
          </a:prstGeom>
          <a:noFill/>
        </p:spPr>
        <p:txBody>
          <a:bodyPr wrap="square" rtlCol="0">
            <a:spAutoFit/>
          </a:bodyPr>
          <a:lstStyle/>
          <a:p>
            <a:pPr marL="285750" lvl="0" indent="-285750">
              <a:buFont typeface="Arial" panose="020B0604020202020204" pitchFamily="34" charset="0"/>
              <a:buChar char="•"/>
            </a:pPr>
            <a:r>
              <a:rPr lang="en-GB" dirty="0"/>
              <a:t>English courts will now apply the common law, including English conflict of law and substantive law to consider whether there is a jurisdiction agreement and if so whether it is exclusive, non-exclusive or hybrid. Whilst Rome I continues to be part of English law, it does not apply to choice of court agreements</a:t>
            </a:r>
          </a:p>
          <a:p>
            <a:pPr lvl="0"/>
            <a:endParaRPr lang="en-GB" dirty="0"/>
          </a:p>
          <a:p>
            <a:pPr marL="285750" indent="-285750">
              <a:buFont typeface="Arial" panose="020B0604020202020204" pitchFamily="34" charset="0"/>
              <a:buChar char="•"/>
            </a:pPr>
            <a:r>
              <a:rPr lang="en-GB" dirty="0"/>
              <a:t>Where there is an English jurisdiction clause, this can found English jurisdiction of the English Court whether it is exclusive or non-exclusive. However the courts retain a discretion whether to exercise that jurisdiction, and if strong reasons are shown for not enforcing a jurisdiction clause, jurisdiction may be refused or an action stayed (see </a:t>
            </a:r>
            <a:r>
              <a:rPr lang="en-GB" i="1" dirty="0"/>
              <a:t>The </a:t>
            </a:r>
            <a:r>
              <a:rPr lang="en-GB" i="1" dirty="0" err="1"/>
              <a:t>Spiliada</a:t>
            </a:r>
            <a:r>
              <a:rPr lang="en-GB" i="1" dirty="0"/>
              <a:t> </a:t>
            </a:r>
            <a:r>
              <a:rPr lang="en-GB" dirty="0"/>
              <a:t>[1987] AC 460, </a:t>
            </a:r>
            <a:r>
              <a:rPr lang="en-GB" i="1" dirty="0" err="1"/>
              <a:t>Manek</a:t>
            </a:r>
            <a:r>
              <a:rPr lang="en-GB" i="1" dirty="0"/>
              <a:t> Wealth v IITF</a:t>
            </a:r>
            <a:r>
              <a:rPr lang="en-GB" dirty="0"/>
              <a:t> [2021] EWCA 625). The concept of “first </a:t>
            </a:r>
            <a:r>
              <a:rPr lang="en-GB" dirty="0" err="1"/>
              <a:t>seised</a:t>
            </a:r>
            <a:r>
              <a:rPr lang="en-GB" dirty="0"/>
              <a:t>” and the legacy of </a:t>
            </a:r>
            <a:r>
              <a:rPr lang="en-GB" i="1" dirty="0"/>
              <a:t>Gasser v </a:t>
            </a:r>
            <a:r>
              <a:rPr lang="en-GB" i="1" dirty="0" err="1"/>
              <a:t>Misat</a:t>
            </a:r>
            <a:r>
              <a:rPr lang="en-GB" dirty="0"/>
              <a:t> and </a:t>
            </a:r>
            <a:r>
              <a:rPr lang="en-GB" i="1" dirty="0" err="1"/>
              <a:t>Owusu</a:t>
            </a:r>
            <a:r>
              <a:rPr lang="en-GB" i="1" dirty="0"/>
              <a:t> v Jackson</a:t>
            </a:r>
            <a:r>
              <a:rPr lang="en-GB" dirty="0"/>
              <a:t>  have gone, and the concept of “</a:t>
            </a:r>
            <a:r>
              <a:rPr lang="en-GB" i="1" dirty="0"/>
              <a:t>forum non </a:t>
            </a:r>
            <a:r>
              <a:rPr lang="en-GB" i="1" dirty="0" err="1"/>
              <a:t>conveniens</a:t>
            </a:r>
            <a:r>
              <a:rPr lang="en-GB" dirty="0"/>
              <a:t>” will be of renewed importance”, even if the modern distaste for Latin, so beloved of English lawyers in the past, remains </a:t>
            </a:r>
          </a:p>
        </p:txBody>
      </p:sp>
    </p:spTree>
    <p:extLst>
      <p:ext uri="{BB962C8B-B14F-4D97-AF65-F5344CB8AC3E}">
        <p14:creationId xmlns:p14="http://schemas.microsoft.com/office/powerpoint/2010/main" val="12468766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descr="Slide Brexit-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CasellaDiTesto 4"/>
          <p:cNvSpPr txBox="1"/>
          <p:nvPr/>
        </p:nvSpPr>
        <p:spPr>
          <a:xfrm>
            <a:off x="4025900" y="6440107"/>
            <a:ext cx="4749800" cy="246221"/>
          </a:xfrm>
          <a:prstGeom prst="rect">
            <a:avLst/>
          </a:prstGeom>
          <a:noFill/>
        </p:spPr>
        <p:txBody>
          <a:bodyPr wrap="square" rtlCol="0">
            <a:spAutoFit/>
          </a:bodyPr>
          <a:lstStyle/>
          <a:p>
            <a:pPr algn="r"/>
            <a:r>
              <a:rPr lang="it-IT" sz="1000" b="1">
                <a:solidFill>
                  <a:schemeClr val="bg1"/>
                </a:solidFill>
                <a:latin typeface="Times"/>
                <a:cs typeface="Times"/>
              </a:rPr>
              <a:t>Richard Lord QC</a:t>
            </a:r>
            <a:endParaRPr lang="it-IT" sz="1000" b="1" dirty="0">
              <a:solidFill>
                <a:schemeClr val="bg1"/>
              </a:solidFill>
              <a:latin typeface="Times"/>
              <a:cs typeface="Times"/>
            </a:endParaRPr>
          </a:p>
        </p:txBody>
      </p:sp>
      <p:sp>
        <p:nvSpPr>
          <p:cNvPr id="4" name="TextBox 3"/>
          <p:cNvSpPr txBox="1"/>
          <p:nvPr/>
        </p:nvSpPr>
        <p:spPr>
          <a:xfrm>
            <a:off x="467360" y="1582340"/>
            <a:ext cx="7891780" cy="3970318"/>
          </a:xfrm>
          <a:prstGeom prst="rect">
            <a:avLst/>
          </a:prstGeom>
          <a:noFill/>
        </p:spPr>
        <p:txBody>
          <a:bodyPr wrap="square" rtlCol="0">
            <a:spAutoFit/>
          </a:bodyPr>
          <a:lstStyle/>
          <a:p>
            <a:pPr marL="285750" lvl="0" indent="-285750">
              <a:buFont typeface="Arial" panose="020B0604020202020204" pitchFamily="34" charset="0"/>
              <a:buChar char="•"/>
            </a:pPr>
            <a:r>
              <a:rPr lang="en-GB" dirty="0"/>
              <a:t>English courts will apply the common law, including English conflict of law and substantive law to consider whether there is a jurisdiction agreement and if so whether it is exclusive, non-exclusive or hybrid. Whilst Rome I continues to be part of English law, it does not apply to choice of court agreements</a:t>
            </a:r>
          </a:p>
          <a:p>
            <a:pPr marL="285750" lvl="0" indent="-285750">
              <a:buFont typeface="Arial" panose="020B0604020202020204" pitchFamily="34" charset="0"/>
              <a:buChar char="•"/>
            </a:pPr>
            <a:endParaRPr lang="en-GB" dirty="0"/>
          </a:p>
          <a:p>
            <a:pPr marL="285750" lvl="0" indent="-285750">
              <a:buFont typeface="Arial" panose="020B0604020202020204" pitchFamily="34" charset="0"/>
              <a:buChar char="•"/>
            </a:pPr>
            <a:r>
              <a:rPr lang="en-GB" dirty="0"/>
              <a:t>Where there is an English jurisdiction clause, this can found English jurisdiction of the English Court whether it is exclusive or non-exclusive. However the courts retain a discretion whether to exercise that jurisdiction, and if strong reasons are shown for not enforcing a jurisdiction clause, jurisdiction may be refused or an action stayed (see </a:t>
            </a:r>
            <a:r>
              <a:rPr lang="en-GB" i="1" dirty="0"/>
              <a:t>The </a:t>
            </a:r>
            <a:r>
              <a:rPr lang="en-GB" i="1" dirty="0" err="1"/>
              <a:t>Spiliada</a:t>
            </a:r>
            <a:r>
              <a:rPr lang="en-GB" i="1" dirty="0"/>
              <a:t> </a:t>
            </a:r>
            <a:r>
              <a:rPr lang="en-GB" dirty="0"/>
              <a:t>[1987] AC 460, </a:t>
            </a:r>
            <a:r>
              <a:rPr lang="en-GB" i="1" dirty="0" err="1"/>
              <a:t>Manek</a:t>
            </a:r>
            <a:r>
              <a:rPr lang="en-GB" i="1" dirty="0"/>
              <a:t> Wealth v IITF</a:t>
            </a:r>
            <a:r>
              <a:rPr lang="en-GB" dirty="0"/>
              <a:t> [2021] EWCA 625). The concept of “first </a:t>
            </a:r>
            <a:r>
              <a:rPr lang="en-GB" dirty="0" err="1"/>
              <a:t>seised</a:t>
            </a:r>
            <a:r>
              <a:rPr lang="en-GB" dirty="0"/>
              <a:t>” and the legacy of </a:t>
            </a:r>
            <a:r>
              <a:rPr lang="en-GB" i="1" dirty="0"/>
              <a:t>Gasser v </a:t>
            </a:r>
            <a:r>
              <a:rPr lang="en-GB" i="1" dirty="0" err="1"/>
              <a:t>Misat</a:t>
            </a:r>
            <a:r>
              <a:rPr lang="en-GB" dirty="0"/>
              <a:t> and </a:t>
            </a:r>
            <a:r>
              <a:rPr lang="en-GB" i="1" dirty="0" err="1"/>
              <a:t>Owusu</a:t>
            </a:r>
            <a:r>
              <a:rPr lang="en-GB" i="1" dirty="0"/>
              <a:t> v Jackson</a:t>
            </a:r>
            <a:r>
              <a:rPr lang="en-GB" dirty="0"/>
              <a:t>  have gone, and the concept of “</a:t>
            </a:r>
            <a:r>
              <a:rPr lang="en-GB" i="1" dirty="0"/>
              <a:t>forum non </a:t>
            </a:r>
            <a:r>
              <a:rPr lang="en-GB" i="1" dirty="0" err="1"/>
              <a:t>conveniens</a:t>
            </a:r>
            <a:r>
              <a:rPr lang="en-GB" dirty="0"/>
              <a:t>” will be of renewed importance”, even if the modern distaste for Latin, so beloved of English lawyers in the past, remains.</a:t>
            </a:r>
          </a:p>
        </p:txBody>
      </p:sp>
    </p:spTree>
    <p:extLst>
      <p:ext uri="{BB962C8B-B14F-4D97-AF65-F5344CB8AC3E}">
        <p14:creationId xmlns:p14="http://schemas.microsoft.com/office/powerpoint/2010/main" val="4018599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descr="Slide Brexit-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CasellaDiTesto 4"/>
          <p:cNvSpPr txBox="1"/>
          <p:nvPr/>
        </p:nvSpPr>
        <p:spPr>
          <a:xfrm>
            <a:off x="4025900" y="6440107"/>
            <a:ext cx="4749800" cy="246221"/>
          </a:xfrm>
          <a:prstGeom prst="rect">
            <a:avLst/>
          </a:prstGeom>
          <a:noFill/>
        </p:spPr>
        <p:txBody>
          <a:bodyPr wrap="square" rtlCol="0">
            <a:spAutoFit/>
          </a:bodyPr>
          <a:lstStyle/>
          <a:p>
            <a:pPr algn="r"/>
            <a:r>
              <a:rPr lang="it-IT" sz="1000" b="1">
                <a:solidFill>
                  <a:schemeClr val="bg1"/>
                </a:solidFill>
                <a:latin typeface="Times"/>
                <a:cs typeface="Times"/>
              </a:rPr>
              <a:t>Richard Lord QC</a:t>
            </a:r>
            <a:endParaRPr lang="it-IT" sz="1000" b="1" dirty="0">
              <a:solidFill>
                <a:schemeClr val="bg1"/>
              </a:solidFill>
              <a:latin typeface="Times"/>
              <a:cs typeface="Times"/>
            </a:endParaRPr>
          </a:p>
        </p:txBody>
      </p:sp>
      <p:sp>
        <p:nvSpPr>
          <p:cNvPr id="4" name="TextBox 3"/>
          <p:cNvSpPr txBox="1"/>
          <p:nvPr/>
        </p:nvSpPr>
        <p:spPr>
          <a:xfrm>
            <a:off x="579120" y="1869440"/>
            <a:ext cx="8310880" cy="3416320"/>
          </a:xfrm>
          <a:prstGeom prst="rect">
            <a:avLst/>
          </a:prstGeom>
          <a:noFill/>
        </p:spPr>
        <p:txBody>
          <a:bodyPr wrap="square" rtlCol="0">
            <a:spAutoFit/>
          </a:bodyPr>
          <a:lstStyle/>
          <a:p>
            <a:pPr marL="285750" lvl="0" indent="-285750">
              <a:buFont typeface="Arial" panose="020B0604020202020204" pitchFamily="34" charset="0"/>
              <a:buChar char="•"/>
            </a:pPr>
            <a:r>
              <a:rPr lang="en-GB" dirty="0"/>
              <a:t>The English Court will take the same approach to foreign jurisdiction clauses, and unless there are strong reasons not to do so, an English action brought in breach of  such a clause will be stayed (The </a:t>
            </a:r>
            <a:r>
              <a:rPr lang="en-GB" i="1" dirty="0"/>
              <a:t>El </a:t>
            </a:r>
            <a:r>
              <a:rPr lang="en-GB" i="1" dirty="0" err="1"/>
              <a:t>Amria</a:t>
            </a:r>
            <a:r>
              <a:rPr lang="en-GB" dirty="0"/>
              <a:t> [1982] 2 Lloyd's Rep. 28).</a:t>
            </a:r>
          </a:p>
          <a:p>
            <a:pPr marL="285750" lvl="0" indent="-285750">
              <a:buFont typeface="Arial" panose="020B0604020202020204" pitchFamily="34" charset="0"/>
              <a:buChar char="•"/>
            </a:pPr>
            <a:endParaRPr lang="en-GB" dirty="0"/>
          </a:p>
          <a:p>
            <a:pPr marL="285750" lvl="0" indent="-285750">
              <a:buFont typeface="Arial" panose="020B0604020202020204" pitchFamily="34" charset="0"/>
              <a:buChar char="•"/>
            </a:pPr>
            <a:r>
              <a:rPr lang="en-GB" dirty="0"/>
              <a:t>If under English conflict of law and substantive law there is an English exclusive </a:t>
            </a:r>
            <a:r>
              <a:rPr lang="en-GB" dirty="0" err="1"/>
              <a:t>jursdiction</a:t>
            </a:r>
            <a:r>
              <a:rPr lang="en-GB" dirty="0"/>
              <a:t> clause this will be recognised and enforced even if the courts of another country have jurisdiction under their own mandatory laws (</a:t>
            </a:r>
            <a:r>
              <a:rPr lang="en-GB" i="1" dirty="0"/>
              <a:t>Magic Sportswear v OT Africa Line</a:t>
            </a:r>
            <a:r>
              <a:rPr lang="en-GB" dirty="0"/>
              <a:t> [2005] 2 Lloyd's Rep. 170).</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Under s. 32 of the CJJA 1982 English Courts will not recognise or enforce foreign judgments given in breach of (what English law considers to be) an English Jurisdiction Clause</a:t>
            </a:r>
          </a:p>
        </p:txBody>
      </p:sp>
    </p:spTree>
    <p:extLst>
      <p:ext uri="{BB962C8B-B14F-4D97-AF65-F5344CB8AC3E}">
        <p14:creationId xmlns:p14="http://schemas.microsoft.com/office/powerpoint/2010/main" val="12569737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descr="Slide Brexit-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CasellaDiTesto 4"/>
          <p:cNvSpPr txBox="1"/>
          <p:nvPr/>
        </p:nvSpPr>
        <p:spPr>
          <a:xfrm>
            <a:off x="4025900" y="6440107"/>
            <a:ext cx="4749800" cy="246221"/>
          </a:xfrm>
          <a:prstGeom prst="rect">
            <a:avLst/>
          </a:prstGeom>
          <a:noFill/>
        </p:spPr>
        <p:txBody>
          <a:bodyPr wrap="square" rtlCol="0">
            <a:spAutoFit/>
          </a:bodyPr>
          <a:lstStyle/>
          <a:p>
            <a:pPr algn="r"/>
            <a:r>
              <a:rPr lang="it-IT" sz="1000" b="1">
                <a:solidFill>
                  <a:schemeClr val="bg1"/>
                </a:solidFill>
                <a:latin typeface="Times"/>
                <a:cs typeface="Times"/>
              </a:rPr>
              <a:t>Richard Lord QC</a:t>
            </a:r>
            <a:endParaRPr lang="it-IT" sz="1000" b="1" dirty="0">
              <a:solidFill>
                <a:schemeClr val="bg1"/>
              </a:solidFill>
              <a:latin typeface="Times"/>
              <a:cs typeface="Times"/>
            </a:endParaRPr>
          </a:p>
        </p:txBody>
      </p:sp>
      <p:sp>
        <p:nvSpPr>
          <p:cNvPr id="4" name="TextBox 3"/>
          <p:cNvSpPr txBox="1"/>
          <p:nvPr/>
        </p:nvSpPr>
        <p:spPr>
          <a:xfrm>
            <a:off x="660400" y="1950720"/>
            <a:ext cx="8115300" cy="3416320"/>
          </a:xfrm>
          <a:prstGeom prst="rect">
            <a:avLst/>
          </a:prstGeom>
          <a:noFill/>
        </p:spPr>
        <p:txBody>
          <a:bodyPr wrap="square" rtlCol="0">
            <a:spAutoFit/>
          </a:bodyPr>
          <a:lstStyle/>
          <a:p>
            <a:pPr marL="285750" lvl="0" indent="-285750">
              <a:buFont typeface="Arial" panose="020B0604020202020204" pitchFamily="34" charset="0"/>
              <a:buChar char="•"/>
            </a:pPr>
            <a:r>
              <a:rPr lang="en-GB" dirty="0"/>
              <a:t>Jurisdiction agreements will not be enforced if their effect is to derogate from a mandatorily applicable provision of English law, such as COGSA 1971 which gives the force of law to the Hague-Visby Rules (see </a:t>
            </a:r>
            <a:r>
              <a:rPr lang="en-GB" i="1" dirty="0"/>
              <a:t>The </a:t>
            </a:r>
            <a:r>
              <a:rPr lang="en-GB" i="1" dirty="0" err="1"/>
              <a:t>Hollandia</a:t>
            </a:r>
            <a:r>
              <a:rPr lang="en-GB" dirty="0"/>
              <a:t> [1983] AC 565 concerning a Dutch jurisdiction clause at a time when the Dutch courts would not have given effect to these rules).</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The principle had no application to jurisdiction agreements in favour of European countries under the European regime (because of Article 71 of Brussels I </a:t>
            </a:r>
            <a:r>
              <a:rPr lang="en-GB" dirty="0" err="1"/>
              <a:t>bis</a:t>
            </a:r>
            <a:r>
              <a:rPr lang="en-GB" dirty="0"/>
              <a:t>). It may now revive, although with perhaps less significance as most European countries (including Italy) are now Contracting States, a fact that was much in point in one of my favourite cases with an Italian connection that  I was involved in (</a:t>
            </a:r>
            <a:r>
              <a:rPr lang="en-GB" i="1" dirty="0"/>
              <a:t>The Happy Ranger</a:t>
            </a:r>
            <a:r>
              <a:rPr lang="en-GB" dirty="0"/>
              <a:t> [2002] 2 Lloyd's Rep. 357, [2006] 1 Lloyd's Rep. 649)</a:t>
            </a:r>
          </a:p>
        </p:txBody>
      </p:sp>
    </p:spTree>
    <p:extLst>
      <p:ext uri="{BB962C8B-B14F-4D97-AF65-F5344CB8AC3E}">
        <p14:creationId xmlns:p14="http://schemas.microsoft.com/office/powerpoint/2010/main" val="18228809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descr="Slide Brexit-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CasellaDiTesto 4"/>
          <p:cNvSpPr txBox="1"/>
          <p:nvPr/>
        </p:nvSpPr>
        <p:spPr>
          <a:xfrm>
            <a:off x="4025900" y="6440107"/>
            <a:ext cx="4749800" cy="246221"/>
          </a:xfrm>
          <a:prstGeom prst="rect">
            <a:avLst/>
          </a:prstGeom>
          <a:noFill/>
        </p:spPr>
        <p:txBody>
          <a:bodyPr wrap="square" rtlCol="0">
            <a:spAutoFit/>
          </a:bodyPr>
          <a:lstStyle/>
          <a:p>
            <a:pPr algn="r"/>
            <a:r>
              <a:rPr lang="it-IT" sz="1000" b="1">
                <a:solidFill>
                  <a:schemeClr val="bg1"/>
                </a:solidFill>
                <a:latin typeface="Times"/>
                <a:cs typeface="Times"/>
              </a:rPr>
              <a:t>Richard Lord QC</a:t>
            </a:r>
            <a:endParaRPr lang="it-IT" sz="1000" b="1" dirty="0">
              <a:solidFill>
                <a:schemeClr val="bg1"/>
              </a:solidFill>
              <a:latin typeface="Times"/>
              <a:cs typeface="Times"/>
            </a:endParaRPr>
          </a:p>
        </p:txBody>
      </p:sp>
      <p:sp>
        <p:nvSpPr>
          <p:cNvPr id="2" name="TextBox 1"/>
          <p:cNvSpPr txBox="1"/>
          <p:nvPr/>
        </p:nvSpPr>
        <p:spPr>
          <a:xfrm>
            <a:off x="386080" y="1981200"/>
            <a:ext cx="8138160" cy="2031325"/>
          </a:xfrm>
          <a:prstGeom prst="rect">
            <a:avLst/>
          </a:prstGeom>
          <a:noFill/>
        </p:spPr>
        <p:txBody>
          <a:bodyPr wrap="square" rtlCol="0">
            <a:spAutoFit/>
          </a:bodyPr>
          <a:lstStyle/>
          <a:p>
            <a:pPr algn="ctr"/>
            <a:r>
              <a:rPr lang="en-GB" dirty="0">
                <a:solidFill>
                  <a:srgbClr val="FF0000"/>
                </a:solidFill>
              </a:rPr>
              <a:t>THE END</a:t>
            </a:r>
          </a:p>
          <a:p>
            <a:endParaRPr lang="en-GB" dirty="0"/>
          </a:p>
          <a:p>
            <a:pPr marL="285750" indent="-285750">
              <a:buFont typeface="Arial" panose="020B0604020202020204" pitchFamily="34" charset="0"/>
              <a:buChar char="•"/>
            </a:pPr>
            <a:r>
              <a:rPr lang="en-GB" dirty="0"/>
              <a:t>It is an honour and a privilege to address the Association, and thank you for inviting me to do so</a:t>
            </a:r>
          </a:p>
          <a:p>
            <a:endParaRPr lang="en-GB" dirty="0"/>
          </a:p>
          <a:p>
            <a:pPr marL="285750" indent="-285750">
              <a:buFont typeface="Arial" panose="020B0604020202020204" pitchFamily="34" charset="0"/>
              <a:buChar char="•"/>
            </a:pPr>
            <a:r>
              <a:rPr lang="en-GB" dirty="0"/>
              <a:t>I would be happy to answer any questions or hear of any observations – </a:t>
            </a:r>
            <a:r>
              <a:rPr lang="en-GB" dirty="0">
                <a:hlinkClick r:id="rId3"/>
              </a:rPr>
              <a:t>richard.lord@brickcourt.co.uk</a:t>
            </a:r>
            <a:r>
              <a:rPr lang="en-GB" dirty="0"/>
              <a:t> </a:t>
            </a:r>
          </a:p>
        </p:txBody>
      </p:sp>
    </p:spTree>
    <p:extLst>
      <p:ext uri="{BB962C8B-B14F-4D97-AF65-F5344CB8AC3E}">
        <p14:creationId xmlns:p14="http://schemas.microsoft.com/office/powerpoint/2010/main" val="1370717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descr="Slide Brexit-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CasellaDiTesto 4"/>
          <p:cNvSpPr txBox="1"/>
          <p:nvPr/>
        </p:nvSpPr>
        <p:spPr>
          <a:xfrm>
            <a:off x="4025900" y="6440107"/>
            <a:ext cx="4749800" cy="246221"/>
          </a:xfrm>
          <a:prstGeom prst="rect">
            <a:avLst/>
          </a:prstGeom>
          <a:noFill/>
        </p:spPr>
        <p:txBody>
          <a:bodyPr wrap="square" rtlCol="0">
            <a:spAutoFit/>
          </a:bodyPr>
          <a:lstStyle/>
          <a:p>
            <a:pPr algn="r"/>
            <a:r>
              <a:rPr lang="it-IT" sz="1000" b="1">
                <a:solidFill>
                  <a:schemeClr val="bg1"/>
                </a:solidFill>
                <a:latin typeface="Times"/>
                <a:cs typeface="Times"/>
              </a:rPr>
              <a:t>Richard Lord QC</a:t>
            </a:r>
            <a:endParaRPr lang="it-IT" sz="1000" b="1" dirty="0">
              <a:solidFill>
                <a:schemeClr val="bg1"/>
              </a:solidFill>
              <a:latin typeface="Times"/>
              <a:cs typeface="Times"/>
            </a:endParaRPr>
          </a:p>
        </p:txBody>
      </p:sp>
      <p:sp>
        <p:nvSpPr>
          <p:cNvPr id="2" name="TextBox 1"/>
          <p:cNvSpPr txBox="1"/>
          <p:nvPr/>
        </p:nvSpPr>
        <p:spPr>
          <a:xfrm>
            <a:off x="1351280" y="2011680"/>
            <a:ext cx="7294880" cy="4524315"/>
          </a:xfrm>
          <a:prstGeom prst="rect">
            <a:avLst/>
          </a:prstGeom>
          <a:noFill/>
        </p:spPr>
        <p:txBody>
          <a:bodyPr wrap="square" rtlCol="0">
            <a:spAutoFit/>
          </a:bodyPr>
          <a:lstStyle/>
          <a:p>
            <a:pPr marL="285750" lvl="0" indent="-285750">
              <a:buFont typeface="Arial" panose="020B0604020202020204" pitchFamily="34" charset="0"/>
              <a:buChar char="•"/>
            </a:pPr>
            <a:r>
              <a:rPr lang="en-GB" dirty="0"/>
              <a:t>The relationship between Europe and the United Kingdom has always been an interesting and sometimes challenging one, in terms of maritime jurisdiction disputes as in many other matters. I use the term “United Kingdom” in the traditional sense, although some may question whether this is a misnomer and indeed the French President has recently questioned which countries form part of it.</a:t>
            </a:r>
          </a:p>
          <a:p>
            <a:pPr lvl="0"/>
            <a:endParaRPr lang="en-GB" dirty="0"/>
          </a:p>
          <a:p>
            <a:pPr marL="285750" lvl="0" indent="-285750">
              <a:buFont typeface="Arial" panose="020B0604020202020204" pitchFamily="34" charset="0"/>
              <a:buChar char="•"/>
            </a:pPr>
            <a:r>
              <a:rPr lang="en-GB" dirty="0"/>
              <a:t>A brief survey of recent history illustrates this. One of the leading English cases on the grant of anti-suit injunctions to restrain a breach of an arbitration clause is </a:t>
            </a:r>
            <a:r>
              <a:rPr lang="en-GB" i="1" dirty="0"/>
              <a:t>The Angelic Grace</a:t>
            </a:r>
            <a:r>
              <a:rPr lang="en-GB" dirty="0"/>
              <a:t>, concerning proceedings brought in Italy.</a:t>
            </a:r>
          </a:p>
          <a:p>
            <a:pPr lvl="0"/>
            <a:endParaRPr lang="en-GB" dirty="0"/>
          </a:p>
          <a:p>
            <a:pPr marL="285750" indent="-285750">
              <a:buFont typeface="Arial" panose="020B0604020202020204" pitchFamily="34" charset="0"/>
              <a:buChar char="•"/>
            </a:pPr>
            <a:r>
              <a:rPr lang="en-GB" dirty="0"/>
              <a:t>The regime on judgments and jurisdiction, from Brussels to Brussels I </a:t>
            </a:r>
            <a:r>
              <a:rPr lang="en-GB" dirty="0" err="1"/>
              <a:t>bis</a:t>
            </a:r>
            <a:r>
              <a:rPr lang="en-GB" dirty="0"/>
              <a:t>, -has brought more than its fair share of clashes.</a:t>
            </a:r>
          </a:p>
          <a:p>
            <a:pPr lvl="0"/>
            <a:endParaRPr lang="en-GB" dirty="0"/>
          </a:p>
          <a:p>
            <a:endParaRPr lang="en-GB" dirty="0"/>
          </a:p>
        </p:txBody>
      </p:sp>
    </p:spTree>
    <p:extLst>
      <p:ext uri="{BB962C8B-B14F-4D97-AF65-F5344CB8AC3E}">
        <p14:creationId xmlns:p14="http://schemas.microsoft.com/office/powerpoint/2010/main" val="450195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descr="Slide Brexit-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CasellaDiTesto 4"/>
          <p:cNvSpPr txBox="1"/>
          <p:nvPr/>
        </p:nvSpPr>
        <p:spPr>
          <a:xfrm>
            <a:off x="4025900" y="6440107"/>
            <a:ext cx="4749800" cy="246221"/>
          </a:xfrm>
          <a:prstGeom prst="rect">
            <a:avLst/>
          </a:prstGeom>
          <a:noFill/>
        </p:spPr>
        <p:txBody>
          <a:bodyPr wrap="square" rtlCol="0">
            <a:spAutoFit/>
          </a:bodyPr>
          <a:lstStyle/>
          <a:p>
            <a:pPr algn="r"/>
            <a:r>
              <a:rPr lang="it-IT" sz="1000" b="1">
                <a:solidFill>
                  <a:schemeClr val="bg1"/>
                </a:solidFill>
                <a:latin typeface="Times"/>
                <a:cs typeface="Times"/>
              </a:rPr>
              <a:t>Richard Lord QC</a:t>
            </a:r>
            <a:endParaRPr lang="it-IT" sz="1000" b="1" dirty="0">
              <a:solidFill>
                <a:schemeClr val="bg1"/>
              </a:solidFill>
              <a:latin typeface="Times"/>
              <a:cs typeface="Times"/>
            </a:endParaRPr>
          </a:p>
        </p:txBody>
      </p:sp>
      <p:sp>
        <p:nvSpPr>
          <p:cNvPr id="2" name="TextBox 1"/>
          <p:cNvSpPr txBox="1"/>
          <p:nvPr/>
        </p:nvSpPr>
        <p:spPr>
          <a:xfrm>
            <a:off x="1209040" y="2865120"/>
            <a:ext cx="7406640" cy="2308324"/>
          </a:xfrm>
          <a:prstGeom prst="rect">
            <a:avLst/>
          </a:prstGeom>
          <a:noFill/>
        </p:spPr>
        <p:txBody>
          <a:bodyPr wrap="square" rtlCol="0">
            <a:spAutoFit/>
          </a:bodyPr>
          <a:lstStyle/>
          <a:p>
            <a:pPr marL="285750" lvl="0" indent="-285750">
              <a:buFont typeface="Arial" panose="020B0604020202020204" pitchFamily="34" charset="0"/>
              <a:buChar char="•"/>
            </a:pPr>
            <a:r>
              <a:rPr lang="en-GB" dirty="0"/>
              <a:t>The European approach as reflected in </a:t>
            </a:r>
            <a:r>
              <a:rPr lang="en-GB" i="1" dirty="0"/>
              <a:t>Gasser v </a:t>
            </a:r>
            <a:r>
              <a:rPr lang="en-GB" i="1" dirty="0" err="1"/>
              <a:t>Misat</a:t>
            </a:r>
            <a:r>
              <a:rPr lang="en-GB" dirty="0"/>
              <a:t> was not welcomed here, and dubbed “the Italian torpedo”</a:t>
            </a:r>
          </a:p>
          <a:p>
            <a:endParaRPr lang="en-GB" dirty="0"/>
          </a:p>
          <a:p>
            <a:pPr marL="285750" indent="-285750">
              <a:buFont typeface="Arial" panose="020B0604020202020204" pitchFamily="34" charset="0"/>
              <a:buChar char="•"/>
            </a:pPr>
            <a:r>
              <a:rPr lang="en-GB" dirty="0"/>
              <a:t>Another case with an Italian connection was </a:t>
            </a:r>
            <a:r>
              <a:rPr lang="en-GB" i="1" dirty="0"/>
              <a:t>The Front </a:t>
            </a:r>
            <a:r>
              <a:rPr lang="en-GB" i="1" dirty="0" err="1"/>
              <a:t>Comor</a:t>
            </a:r>
            <a:r>
              <a:rPr lang="en-GB" dirty="0"/>
              <a:t>, which was again seen as unwelcome, confirming that the bar on anti-suit injunctions for breaches of jurisdiction clauses extended to breaches of arbitration clauses also. The reaction in the UK to that decision typified the fundamental differences in legal philosophy between the UK ad Europe</a:t>
            </a:r>
          </a:p>
        </p:txBody>
      </p:sp>
    </p:spTree>
    <p:extLst>
      <p:ext uri="{BB962C8B-B14F-4D97-AF65-F5344CB8AC3E}">
        <p14:creationId xmlns:p14="http://schemas.microsoft.com/office/powerpoint/2010/main" val="1977195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descr="Slide Brexit-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CasellaDiTesto 4"/>
          <p:cNvSpPr txBox="1"/>
          <p:nvPr/>
        </p:nvSpPr>
        <p:spPr>
          <a:xfrm>
            <a:off x="4025900" y="6440107"/>
            <a:ext cx="4749800" cy="246221"/>
          </a:xfrm>
          <a:prstGeom prst="rect">
            <a:avLst/>
          </a:prstGeom>
          <a:noFill/>
        </p:spPr>
        <p:txBody>
          <a:bodyPr wrap="square" rtlCol="0">
            <a:spAutoFit/>
          </a:bodyPr>
          <a:lstStyle/>
          <a:p>
            <a:pPr algn="r"/>
            <a:r>
              <a:rPr lang="it-IT" sz="1000" b="1">
                <a:solidFill>
                  <a:schemeClr val="bg1"/>
                </a:solidFill>
                <a:latin typeface="Times"/>
                <a:cs typeface="Times"/>
              </a:rPr>
              <a:t>Richard Lord QC</a:t>
            </a:r>
            <a:endParaRPr lang="it-IT" sz="1000" b="1" dirty="0">
              <a:solidFill>
                <a:schemeClr val="bg1"/>
              </a:solidFill>
              <a:latin typeface="Times"/>
              <a:cs typeface="Times"/>
            </a:endParaRPr>
          </a:p>
        </p:txBody>
      </p:sp>
      <p:sp>
        <p:nvSpPr>
          <p:cNvPr id="2" name="TextBox 1"/>
          <p:cNvSpPr txBox="1"/>
          <p:nvPr/>
        </p:nvSpPr>
        <p:spPr>
          <a:xfrm>
            <a:off x="487680" y="2225040"/>
            <a:ext cx="8534400" cy="4247317"/>
          </a:xfrm>
          <a:prstGeom prst="rect">
            <a:avLst/>
          </a:prstGeom>
          <a:noFill/>
        </p:spPr>
        <p:txBody>
          <a:bodyPr wrap="square" rtlCol="0">
            <a:spAutoFit/>
          </a:bodyPr>
          <a:lstStyle/>
          <a:p>
            <a:pPr marL="285750" lvl="0" indent="-285750">
              <a:buFont typeface="Arial" panose="020B0604020202020204" pitchFamily="34" charset="0"/>
              <a:buChar char="•"/>
            </a:pPr>
            <a:r>
              <a:rPr lang="en-GB" dirty="0"/>
              <a:t>Critics of the English approach say that it is insular, unduly </a:t>
            </a:r>
            <a:r>
              <a:rPr lang="en-GB" dirty="0" err="1"/>
              <a:t>Anglocentric</a:t>
            </a:r>
            <a:r>
              <a:rPr lang="en-GB" dirty="0"/>
              <a:t>, and illustrates a lamentable lack of trust and cooperation between European states</a:t>
            </a:r>
          </a:p>
          <a:p>
            <a:pPr marL="285750" lvl="0" indent="-285750">
              <a:buFont typeface="Arial" panose="020B0604020202020204" pitchFamily="34" charset="0"/>
              <a:buChar char="•"/>
            </a:pPr>
            <a:r>
              <a:rPr lang="en-GB" dirty="0"/>
              <a:t>Its proponents on the other hand say that it is necessary and appropriate to protect the freedom of choice in maritime contracts, where English law and jurisdiction/arbitration are frequently agreed</a:t>
            </a:r>
          </a:p>
          <a:p>
            <a:pPr marL="285750" lvl="0" indent="-285750">
              <a:buFont typeface="Arial" panose="020B0604020202020204" pitchFamily="34" charset="0"/>
              <a:buChar char="•"/>
            </a:pPr>
            <a:r>
              <a:rPr lang="en-GB" dirty="0"/>
              <a:t>I have experienced some of the highs and lows of my career at the bar trying to navigate the rocky waters of the interface.</a:t>
            </a:r>
          </a:p>
          <a:p>
            <a:pPr marL="285750" lvl="0" indent="-285750">
              <a:buFont typeface="Arial" panose="020B0604020202020204" pitchFamily="34" charset="0"/>
              <a:buChar char="•"/>
            </a:pPr>
            <a:r>
              <a:rPr lang="en-GB" dirty="0"/>
              <a:t>In the case of </a:t>
            </a:r>
            <a:r>
              <a:rPr lang="en-GB" i="1" dirty="0"/>
              <a:t> The Grand Ace 12</a:t>
            </a:r>
            <a:r>
              <a:rPr lang="en-GB" dirty="0"/>
              <a:t>  [2019] 2 Lloyd's Rep. 335, I  failed to persuade the court that the implied bill of lading contract which my clients contended for, and which included an English jurisdiction clause, satisfied the terms of Article 25 of Regulation 1215/2010 (Brussels I </a:t>
            </a:r>
            <a:r>
              <a:rPr lang="en-GB" dirty="0" err="1"/>
              <a:t>bis</a:t>
            </a:r>
            <a:r>
              <a:rPr lang="en-GB" dirty="0"/>
              <a:t>)</a:t>
            </a:r>
          </a:p>
          <a:p>
            <a:pPr marL="285750" lvl="0" indent="-285750">
              <a:buFont typeface="Arial" panose="020B0604020202020204" pitchFamily="34" charset="0"/>
              <a:buChar char="•"/>
            </a:pPr>
            <a:r>
              <a:rPr lang="en-GB" dirty="0"/>
              <a:t>I had better luck in the case of </a:t>
            </a:r>
            <a:r>
              <a:rPr lang="en-GB" i="1" dirty="0"/>
              <a:t>The </a:t>
            </a:r>
            <a:r>
              <a:rPr lang="en-GB" i="1" dirty="0" err="1"/>
              <a:t>Wadi</a:t>
            </a:r>
            <a:r>
              <a:rPr lang="en-GB" i="1" dirty="0"/>
              <a:t> </a:t>
            </a:r>
            <a:r>
              <a:rPr lang="en-GB" i="1" dirty="0" err="1"/>
              <a:t>Sudr</a:t>
            </a:r>
            <a:r>
              <a:rPr lang="en-GB" dirty="0"/>
              <a:t> [2010] 1 Lloyd's Rep. 193, where the English court held it was bound to recognise a decision of a Spanish court to the effect that there was no valid arbitration clause in the bill of lading contract in question</a:t>
            </a:r>
          </a:p>
          <a:p>
            <a:pPr marL="285750" lvl="0" indent="-285750">
              <a:buFont typeface="Arial" panose="020B0604020202020204" pitchFamily="34" charset="0"/>
              <a:buChar char="•"/>
            </a:pPr>
            <a:endParaRPr lang="en-GB" dirty="0"/>
          </a:p>
        </p:txBody>
      </p:sp>
    </p:spTree>
    <p:extLst>
      <p:ext uri="{BB962C8B-B14F-4D97-AF65-F5344CB8AC3E}">
        <p14:creationId xmlns:p14="http://schemas.microsoft.com/office/powerpoint/2010/main" val="40637640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descr="Slide Brexit-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3085" y="0"/>
            <a:ext cx="9144000" cy="6858000"/>
          </a:xfrm>
          <a:prstGeom prst="rect">
            <a:avLst/>
          </a:prstGeom>
        </p:spPr>
      </p:pic>
      <p:sp>
        <p:nvSpPr>
          <p:cNvPr id="5" name="CasellaDiTesto 4"/>
          <p:cNvSpPr txBox="1"/>
          <p:nvPr/>
        </p:nvSpPr>
        <p:spPr>
          <a:xfrm>
            <a:off x="4025900" y="6440107"/>
            <a:ext cx="4749800" cy="246221"/>
          </a:xfrm>
          <a:prstGeom prst="rect">
            <a:avLst/>
          </a:prstGeom>
          <a:noFill/>
        </p:spPr>
        <p:txBody>
          <a:bodyPr wrap="square" rtlCol="0">
            <a:spAutoFit/>
          </a:bodyPr>
          <a:lstStyle/>
          <a:p>
            <a:pPr algn="r"/>
            <a:r>
              <a:rPr lang="it-IT" sz="1000" b="1">
                <a:solidFill>
                  <a:schemeClr val="bg1"/>
                </a:solidFill>
                <a:latin typeface="Times"/>
                <a:cs typeface="Times"/>
              </a:rPr>
              <a:t>Richard Lord QC</a:t>
            </a:r>
            <a:endParaRPr lang="it-IT" sz="1000" b="1" dirty="0">
              <a:solidFill>
                <a:schemeClr val="bg1"/>
              </a:solidFill>
              <a:latin typeface="Times"/>
              <a:cs typeface="Times"/>
            </a:endParaRPr>
          </a:p>
        </p:txBody>
      </p:sp>
      <p:sp>
        <p:nvSpPr>
          <p:cNvPr id="4" name="TextBox 3"/>
          <p:cNvSpPr txBox="1"/>
          <p:nvPr/>
        </p:nvSpPr>
        <p:spPr>
          <a:xfrm>
            <a:off x="1483360" y="2092960"/>
            <a:ext cx="7172960" cy="4247317"/>
          </a:xfrm>
          <a:prstGeom prst="rect">
            <a:avLst/>
          </a:prstGeom>
          <a:noFill/>
        </p:spPr>
        <p:txBody>
          <a:bodyPr wrap="square" rtlCol="0">
            <a:spAutoFit/>
          </a:bodyPr>
          <a:lstStyle/>
          <a:p>
            <a:pPr lvl="0"/>
            <a:r>
              <a:rPr lang="en-GB" dirty="0"/>
              <a:t>Whilst few would deny that recent history reflects the dominance of English law in maritime sphere in the 19</a:t>
            </a:r>
            <a:r>
              <a:rPr lang="en-GB" baseline="30000" dirty="0"/>
              <a:t>th</a:t>
            </a:r>
            <a:r>
              <a:rPr lang="en-GB" dirty="0"/>
              <a:t> and 20</a:t>
            </a:r>
            <a:r>
              <a:rPr lang="en-GB" baseline="30000" dirty="0"/>
              <a:t>th</a:t>
            </a:r>
            <a:r>
              <a:rPr lang="en-GB" dirty="0"/>
              <a:t> centuries, my colleagues in the audience might politely point the enthusiastic Englishman to much older history. Over 630 years ago on 25 June 1390, a bill of lading recorded</a:t>
            </a:r>
          </a:p>
          <a:p>
            <a:r>
              <a:rPr lang="en-GB" i="1" dirty="0"/>
              <a:t>“1390, the 25th day of June. Know all men that Anthony </a:t>
            </a:r>
            <a:r>
              <a:rPr lang="en-GB" i="1" dirty="0" err="1"/>
              <a:t>Ghileta</a:t>
            </a:r>
            <a:r>
              <a:rPr lang="en-GB" i="1" dirty="0"/>
              <a:t> shipped certain wax and certain hides in the name and on behalf of Symon </a:t>
            </a:r>
            <a:r>
              <a:rPr lang="en-GB" i="1" dirty="0" err="1"/>
              <a:t>Marabottus</a:t>
            </a:r>
            <a:r>
              <a:rPr lang="en-GB" i="1" dirty="0"/>
              <a:t> which things must be delivered at Pisa to Mr Percival de </a:t>
            </a:r>
            <a:r>
              <a:rPr lang="en-GB" i="1" dirty="0" err="1"/>
              <a:t>Guisulfis</a:t>
            </a:r>
            <a:r>
              <a:rPr lang="en-GB" i="1" dirty="0"/>
              <a:t>, and by order of the said Mr Percival who shall deliver all his things to </a:t>
            </a:r>
            <a:r>
              <a:rPr lang="en-GB" i="1" dirty="0" err="1"/>
              <a:t>Marcellino</a:t>
            </a:r>
            <a:r>
              <a:rPr lang="en-GB" i="1" dirty="0"/>
              <a:t> de </a:t>
            </a:r>
            <a:r>
              <a:rPr lang="en-GB" i="1" dirty="0" err="1"/>
              <a:t>Nigro</a:t>
            </a:r>
            <a:r>
              <a:rPr lang="en-GB" i="1" dirty="0"/>
              <a:t> his agent, and I Bartholomeus de </a:t>
            </a:r>
            <a:r>
              <a:rPr lang="en-GB" i="1" dirty="0" err="1"/>
              <a:t>Octono</a:t>
            </a:r>
            <a:r>
              <a:rPr lang="en-GB" i="1" dirty="0"/>
              <a:t> shall deliver all his goods at </a:t>
            </a:r>
            <a:r>
              <a:rPr lang="en-GB" i="1" dirty="0" err="1"/>
              <a:t>Portovenere</a:t>
            </a:r>
            <a:r>
              <a:rPr lang="en-GB" i="1" dirty="0"/>
              <a:t> and for the better caution I affix my mark so… Bartholomeus de </a:t>
            </a:r>
            <a:r>
              <a:rPr lang="en-GB" i="1" dirty="0" err="1"/>
              <a:t>Octono</a:t>
            </a:r>
            <a:r>
              <a:rPr lang="en-GB" i="1" dirty="0"/>
              <a:t> mate of the ship of </a:t>
            </a:r>
            <a:r>
              <a:rPr lang="en-GB" i="1" dirty="0" err="1"/>
              <a:t>Anrea</a:t>
            </a:r>
            <a:r>
              <a:rPr lang="en-GB" i="1" dirty="0"/>
              <a:t> </a:t>
            </a:r>
            <a:r>
              <a:rPr lang="en-GB" i="1" dirty="0" err="1"/>
              <a:t>Garoll</a:t>
            </a:r>
            <a:r>
              <a:rPr lang="en-GB" i="1" dirty="0"/>
              <a:t>”</a:t>
            </a:r>
            <a:endParaRPr lang="en-GB" dirty="0"/>
          </a:p>
          <a:p>
            <a:pPr lvl="0"/>
            <a:endParaRPr lang="en-GB" dirty="0"/>
          </a:p>
          <a:p>
            <a:pPr lvl="0"/>
            <a:r>
              <a:rPr lang="en-GB" dirty="0"/>
              <a:t>So I wonder what the maritime courts of Genoa and Venice sitting in the 14</a:t>
            </a:r>
            <a:r>
              <a:rPr lang="en-GB" baseline="30000" dirty="0"/>
              <a:t>th</a:t>
            </a:r>
            <a:r>
              <a:rPr lang="en-GB" dirty="0"/>
              <a:t> and 15</a:t>
            </a:r>
            <a:r>
              <a:rPr lang="en-GB" baseline="30000" dirty="0"/>
              <a:t>th</a:t>
            </a:r>
            <a:r>
              <a:rPr lang="en-GB" dirty="0"/>
              <a:t> centuries would have made of this topic.</a:t>
            </a:r>
          </a:p>
        </p:txBody>
      </p:sp>
    </p:spTree>
    <p:extLst>
      <p:ext uri="{BB962C8B-B14F-4D97-AF65-F5344CB8AC3E}">
        <p14:creationId xmlns:p14="http://schemas.microsoft.com/office/powerpoint/2010/main" val="19506639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descr="Slide Brexit-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CasellaDiTesto 4"/>
          <p:cNvSpPr txBox="1"/>
          <p:nvPr/>
        </p:nvSpPr>
        <p:spPr>
          <a:xfrm>
            <a:off x="4025900" y="6440107"/>
            <a:ext cx="4749800" cy="246221"/>
          </a:xfrm>
          <a:prstGeom prst="rect">
            <a:avLst/>
          </a:prstGeom>
          <a:noFill/>
        </p:spPr>
        <p:txBody>
          <a:bodyPr wrap="square" rtlCol="0">
            <a:spAutoFit/>
          </a:bodyPr>
          <a:lstStyle/>
          <a:p>
            <a:pPr algn="r"/>
            <a:r>
              <a:rPr lang="it-IT" sz="1000" b="1">
                <a:solidFill>
                  <a:schemeClr val="bg1"/>
                </a:solidFill>
                <a:latin typeface="Times"/>
                <a:cs typeface="Times"/>
              </a:rPr>
              <a:t>Richard Lord QC</a:t>
            </a:r>
            <a:endParaRPr lang="it-IT" sz="1000" b="1" dirty="0">
              <a:solidFill>
                <a:schemeClr val="bg1"/>
              </a:solidFill>
              <a:latin typeface="Times"/>
              <a:cs typeface="Times"/>
            </a:endParaRPr>
          </a:p>
        </p:txBody>
      </p:sp>
      <p:sp>
        <p:nvSpPr>
          <p:cNvPr id="2" name="TextBox 1"/>
          <p:cNvSpPr txBox="1"/>
          <p:nvPr/>
        </p:nvSpPr>
        <p:spPr>
          <a:xfrm>
            <a:off x="1016000" y="2113280"/>
            <a:ext cx="7759700" cy="3416320"/>
          </a:xfrm>
          <a:prstGeom prst="rect">
            <a:avLst/>
          </a:prstGeom>
          <a:noFill/>
        </p:spPr>
        <p:txBody>
          <a:bodyPr wrap="square" rtlCol="0">
            <a:spAutoFit/>
          </a:bodyPr>
          <a:lstStyle/>
          <a:p>
            <a:pPr lvl="0"/>
            <a:r>
              <a:rPr lang="en-GB" dirty="0"/>
              <a:t>Let me move from looking back to looking forward, to consider what the future may hold </a:t>
            </a:r>
          </a:p>
          <a:p>
            <a:pPr lvl="0"/>
            <a:endParaRPr lang="en-GB" dirty="0"/>
          </a:p>
          <a:p>
            <a:pPr lvl="0"/>
            <a:r>
              <a:rPr lang="en-GB" dirty="0"/>
              <a:t>As my audience may be aware, in summary</a:t>
            </a:r>
          </a:p>
          <a:p>
            <a:pPr marL="742950" lvl="1" indent="-285750">
              <a:buFont typeface="Arial" panose="020B0604020202020204" pitchFamily="34" charset="0"/>
              <a:buChar char="•"/>
            </a:pPr>
            <a:r>
              <a:rPr lang="en-GB" dirty="0"/>
              <a:t>Brussels I </a:t>
            </a:r>
            <a:r>
              <a:rPr lang="en-GB" dirty="0" err="1"/>
              <a:t>bis</a:t>
            </a:r>
            <a:r>
              <a:rPr lang="en-GB" dirty="0"/>
              <a:t> will no longer apply in actions commenced after 1 January 2021</a:t>
            </a:r>
          </a:p>
          <a:p>
            <a:pPr marL="742950" lvl="1" indent="-285750">
              <a:buFont typeface="Arial" panose="020B0604020202020204" pitchFamily="34" charset="0"/>
              <a:buChar char="•"/>
            </a:pPr>
            <a:r>
              <a:rPr lang="en-GB" dirty="0"/>
              <a:t>The UK has applied to join the Lugano Convention but there is no sign of when this will be accepted, if ever. On 4 May 2021 the European Commission opposed the application</a:t>
            </a:r>
          </a:p>
          <a:p>
            <a:pPr marL="742950" lvl="1" indent="-285750">
              <a:buFont typeface="Arial" panose="020B0604020202020204" pitchFamily="34" charset="0"/>
              <a:buChar char="•"/>
            </a:pPr>
            <a:r>
              <a:rPr lang="en-GB" dirty="0"/>
              <a:t>The UK is a party to the Hague Convention on Choice of Court Agreements 2005 (the HC)</a:t>
            </a:r>
          </a:p>
          <a:p>
            <a:pPr marL="742950" lvl="1" indent="-285750">
              <a:buFont typeface="Arial" panose="020B0604020202020204" pitchFamily="34" charset="0"/>
              <a:buChar char="•"/>
            </a:pPr>
            <a:r>
              <a:rPr lang="en-GB" dirty="0"/>
              <a:t>The UK will maintain Rome I and II on choice of law</a:t>
            </a:r>
          </a:p>
        </p:txBody>
      </p:sp>
    </p:spTree>
    <p:extLst>
      <p:ext uri="{BB962C8B-B14F-4D97-AF65-F5344CB8AC3E}">
        <p14:creationId xmlns:p14="http://schemas.microsoft.com/office/powerpoint/2010/main" val="41916073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descr="Slide Brexit-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CasellaDiTesto 4"/>
          <p:cNvSpPr txBox="1"/>
          <p:nvPr/>
        </p:nvSpPr>
        <p:spPr>
          <a:xfrm>
            <a:off x="4025900" y="6440107"/>
            <a:ext cx="4749800" cy="246221"/>
          </a:xfrm>
          <a:prstGeom prst="rect">
            <a:avLst/>
          </a:prstGeom>
          <a:noFill/>
        </p:spPr>
        <p:txBody>
          <a:bodyPr wrap="square" rtlCol="0">
            <a:spAutoFit/>
          </a:bodyPr>
          <a:lstStyle/>
          <a:p>
            <a:pPr algn="r"/>
            <a:r>
              <a:rPr lang="it-IT" sz="1000" b="1">
                <a:solidFill>
                  <a:schemeClr val="bg1"/>
                </a:solidFill>
                <a:latin typeface="Times"/>
                <a:cs typeface="Times"/>
              </a:rPr>
              <a:t>Richard Lord QC</a:t>
            </a:r>
            <a:endParaRPr lang="it-IT" sz="1000" b="1" dirty="0">
              <a:solidFill>
                <a:schemeClr val="bg1"/>
              </a:solidFill>
              <a:latin typeface="Times"/>
              <a:cs typeface="Times"/>
            </a:endParaRPr>
          </a:p>
        </p:txBody>
      </p:sp>
      <p:sp>
        <p:nvSpPr>
          <p:cNvPr id="2" name="TextBox 1"/>
          <p:cNvSpPr txBox="1"/>
          <p:nvPr/>
        </p:nvSpPr>
        <p:spPr>
          <a:xfrm>
            <a:off x="619760" y="1534160"/>
            <a:ext cx="8351520" cy="2585323"/>
          </a:xfrm>
          <a:prstGeom prst="rect">
            <a:avLst/>
          </a:prstGeom>
          <a:noFill/>
        </p:spPr>
        <p:txBody>
          <a:bodyPr wrap="square" rtlCol="0">
            <a:spAutoFit/>
          </a:bodyPr>
          <a:lstStyle/>
          <a:p>
            <a:pPr lvl="0"/>
            <a:r>
              <a:rPr lang="en-GB" dirty="0"/>
              <a:t>The HC. </a:t>
            </a:r>
          </a:p>
          <a:p>
            <a:pPr lvl="0"/>
            <a:endParaRPr lang="en-GB" dirty="0"/>
          </a:p>
          <a:p>
            <a:pPr marL="285750" lvl="0" indent="-285750">
              <a:buFont typeface="Arial" panose="020B0604020202020204" pitchFamily="34" charset="0"/>
              <a:buChar char="•"/>
            </a:pPr>
            <a:r>
              <a:rPr lang="en-GB" dirty="0"/>
              <a:t>There is a debate as to whether this will apply to jurisdiction clauses concluded between 1 October 2015 and 1 January 2021. </a:t>
            </a:r>
          </a:p>
          <a:p>
            <a:pPr lvl="0"/>
            <a:endParaRPr lang="en-GB" dirty="0"/>
          </a:p>
          <a:p>
            <a:pPr marL="285750" lvl="0" indent="-285750">
              <a:buFont typeface="Arial" panose="020B0604020202020204" pitchFamily="34" charset="0"/>
              <a:buChar char="•"/>
            </a:pPr>
            <a:r>
              <a:rPr lang="en-GB" dirty="0"/>
              <a:t>The European Commission has suggested that it will not, because during this period the UK was a party to the Convention only in its capacity as a member of the EU.</a:t>
            </a:r>
          </a:p>
          <a:p>
            <a:pPr lvl="0"/>
            <a:endParaRPr lang="en-GB" dirty="0"/>
          </a:p>
          <a:p>
            <a:pPr marL="285750" lvl="0" indent="-285750">
              <a:buFont typeface="Arial" panose="020B0604020202020204" pitchFamily="34" charset="0"/>
              <a:buChar char="•"/>
            </a:pPr>
            <a:r>
              <a:rPr lang="en-GB" dirty="0"/>
              <a:t> However the general view is that it will apply during that period.</a:t>
            </a:r>
          </a:p>
        </p:txBody>
      </p:sp>
    </p:spTree>
    <p:extLst>
      <p:ext uri="{BB962C8B-B14F-4D97-AF65-F5344CB8AC3E}">
        <p14:creationId xmlns:p14="http://schemas.microsoft.com/office/powerpoint/2010/main" val="40834333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descr="Slide Brexit-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71672"/>
            <a:ext cx="9144000" cy="6858000"/>
          </a:xfrm>
          <a:prstGeom prst="rect">
            <a:avLst/>
          </a:prstGeom>
        </p:spPr>
      </p:pic>
      <p:sp>
        <p:nvSpPr>
          <p:cNvPr id="5" name="CasellaDiTesto 4"/>
          <p:cNvSpPr txBox="1"/>
          <p:nvPr/>
        </p:nvSpPr>
        <p:spPr>
          <a:xfrm>
            <a:off x="4025900" y="6440107"/>
            <a:ext cx="4749800" cy="246221"/>
          </a:xfrm>
          <a:prstGeom prst="rect">
            <a:avLst/>
          </a:prstGeom>
          <a:noFill/>
        </p:spPr>
        <p:txBody>
          <a:bodyPr wrap="square" rtlCol="0">
            <a:spAutoFit/>
          </a:bodyPr>
          <a:lstStyle/>
          <a:p>
            <a:pPr algn="r"/>
            <a:r>
              <a:rPr lang="it-IT" sz="1000" b="1">
                <a:solidFill>
                  <a:schemeClr val="bg1"/>
                </a:solidFill>
                <a:latin typeface="Times"/>
                <a:cs typeface="Times"/>
              </a:rPr>
              <a:t>Richard Lord QC</a:t>
            </a:r>
            <a:endParaRPr lang="it-IT" sz="1000" b="1" dirty="0">
              <a:solidFill>
                <a:schemeClr val="bg1"/>
              </a:solidFill>
              <a:latin typeface="Times"/>
              <a:cs typeface="Times"/>
            </a:endParaRPr>
          </a:p>
        </p:txBody>
      </p:sp>
      <p:sp>
        <p:nvSpPr>
          <p:cNvPr id="2" name="TextBox 1"/>
          <p:cNvSpPr txBox="1"/>
          <p:nvPr/>
        </p:nvSpPr>
        <p:spPr>
          <a:xfrm>
            <a:off x="975360" y="2357120"/>
            <a:ext cx="7924800" cy="3139321"/>
          </a:xfrm>
          <a:prstGeom prst="rect">
            <a:avLst/>
          </a:prstGeom>
          <a:noFill/>
        </p:spPr>
        <p:txBody>
          <a:bodyPr wrap="square" rtlCol="0">
            <a:spAutoFit/>
          </a:bodyPr>
          <a:lstStyle/>
          <a:p>
            <a:pPr lvl="0"/>
            <a:r>
              <a:rPr lang="en-GB" dirty="0"/>
              <a:t>The HC is however unlikely to be of significant importance.  </a:t>
            </a:r>
          </a:p>
          <a:p>
            <a:pPr marL="285750" lvl="0" indent="-285750">
              <a:buFont typeface="Arial" panose="020B0604020202020204" pitchFamily="34" charset="0"/>
              <a:buChar char="•"/>
            </a:pPr>
            <a:r>
              <a:rPr lang="en-GB" dirty="0"/>
              <a:t>Under article 2.2 (f) it does not apply to the carriage of passengers and goods</a:t>
            </a:r>
          </a:p>
          <a:p>
            <a:pPr lvl="0"/>
            <a:endParaRPr lang="en-GB" dirty="0"/>
          </a:p>
          <a:p>
            <a:pPr marL="285750" lvl="0" indent="-285750">
              <a:buFont typeface="Arial" panose="020B0604020202020204" pitchFamily="34" charset="0"/>
              <a:buChar char="•"/>
            </a:pPr>
            <a:r>
              <a:rPr lang="en-GB" dirty="0"/>
              <a:t>Under article 2.2 (g) it does not apply to marine pollution, limitation of liability for maritime claims, general average, and emergency towage and salvage;</a:t>
            </a:r>
          </a:p>
          <a:p>
            <a:pPr lvl="0"/>
            <a:endParaRPr lang="en-GB" dirty="0"/>
          </a:p>
          <a:p>
            <a:pPr marL="285750" lvl="0" indent="-285750">
              <a:buFont typeface="Arial" panose="020B0604020202020204" pitchFamily="34" charset="0"/>
              <a:buChar char="•"/>
            </a:pPr>
            <a:r>
              <a:rPr lang="en-GB" dirty="0"/>
              <a:t>These exclusions are widely framed. So for example 2.2(f) is not limited to contracts for the carriage of goods. As a matter of English law, bills of lading and voyage </a:t>
            </a:r>
            <a:r>
              <a:rPr lang="en-GB" dirty="0" err="1"/>
              <a:t>charterparties</a:t>
            </a:r>
            <a:r>
              <a:rPr lang="en-GB" dirty="0"/>
              <a:t> are contracts for the carriage of goods. However a time charter party is a contract for the hire of a ship although it involves or at least contemplates the carriage of goods.</a:t>
            </a:r>
          </a:p>
        </p:txBody>
      </p:sp>
    </p:spTree>
    <p:extLst>
      <p:ext uri="{BB962C8B-B14F-4D97-AF65-F5344CB8AC3E}">
        <p14:creationId xmlns:p14="http://schemas.microsoft.com/office/powerpoint/2010/main" val="26180993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descr="Slide Brexit-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CasellaDiTesto 4"/>
          <p:cNvSpPr txBox="1"/>
          <p:nvPr/>
        </p:nvSpPr>
        <p:spPr>
          <a:xfrm>
            <a:off x="4025900" y="6440107"/>
            <a:ext cx="4749800" cy="246221"/>
          </a:xfrm>
          <a:prstGeom prst="rect">
            <a:avLst/>
          </a:prstGeom>
          <a:noFill/>
        </p:spPr>
        <p:txBody>
          <a:bodyPr wrap="square" rtlCol="0">
            <a:spAutoFit/>
          </a:bodyPr>
          <a:lstStyle/>
          <a:p>
            <a:pPr algn="r"/>
            <a:r>
              <a:rPr lang="it-IT" sz="1000" b="1">
                <a:solidFill>
                  <a:schemeClr val="bg1"/>
                </a:solidFill>
                <a:latin typeface="Times"/>
                <a:cs typeface="Times"/>
              </a:rPr>
              <a:t>Richard Lord QC</a:t>
            </a:r>
            <a:endParaRPr lang="it-IT" sz="1000" b="1" dirty="0">
              <a:solidFill>
                <a:schemeClr val="bg1"/>
              </a:solidFill>
              <a:latin typeface="Times"/>
              <a:cs typeface="Times"/>
            </a:endParaRPr>
          </a:p>
        </p:txBody>
      </p:sp>
      <p:sp>
        <p:nvSpPr>
          <p:cNvPr id="2" name="TextBox 1"/>
          <p:cNvSpPr txBox="1"/>
          <p:nvPr/>
        </p:nvSpPr>
        <p:spPr>
          <a:xfrm>
            <a:off x="721360" y="1818640"/>
            <a:ext cx="8341360" cy="4247317"/>
          </a:xfrm>
          <a:prstGeom prst="rect">
            <a:avLst/>
          </a:prstGeom>
          <a:noFill/>
        </p:spPr>
        <p:txBody>
          <a:bodyPr wrap="square" rtlCol="0">
            <a:spAutoFit/>
          </a:bodyPr>
          <a:lstStyle/>
          <a:p>
            <a:pPr lvl="0"/>
            <a:r>
              <a:rPr lang="en-GB" dirty="0"/>
              <a:t>English case law has suggested also a restrictive application.</a:t>
            </a:r>
          </a:p>
          <a:p>
            <a:pPr marL="285750" lvl="0" indent="-285750">
              <a:buFont typeface="Arial" panose="020B0604020202020204" pitchFamily="34" charset="0"/>
              <a:buChar char="•"/>
            </a:pPr>
            <a:r>
              <a:rPr lang="en-GB" dirty="0"/>
              <a:t>In </a:t>
            </a:r>
            <a:r>
              <a:rPr lang="en-GB" i="1" dirty="0"/>
              <a:t>Etihad v </a:t>
            </a:r>
            <a:r>
              <a:rPr lang="en-GB" i="1" dirty="0" err="1"/>
              <a:t>Flother</a:t>
            </a:r>
            <a:r>
              <a:rPr lang="en-GB" dirty="0"/>
              <a:t> on 18 December 2020 the English Court of Appeal was prepared to proceed (without deciding) on the  basis that the HC does not apply to asymmetric jurisdiction clauses.</a:t>
            </a:r>
          </a:p>
          <a:p>
            <a:pPr marL="285750" lvl="0" indent="-285750">
              <a:buFont typeface="Arial" panose="020B0604020202020204" pitchFamily="34" charset="0"/>
              <a:buChar char="•"/>
            </a:pPr>
            <a:r>
              <a:rPr lang="en-GB" i="1" dirty="0" err="1"/>
              <a:t>Motacus</a:t>
            </a:r>
            <a:r>
              <a:rPr lang="en-GB" i="1" dirty="0"/>
              <a:t> v Paolo </a:t>
            </a:r>
            <a:r>
              <a:rPr lang="en-GB" i="1" dirty="0" err="1"/>
              <a:t>Castelli</a:t>
            </a:r>
            <a:r>
              <a:rPr lang="en-GB" dirty="0"/>
              <a:t> [2021] EWHC 356 concerned an Italian contractor carrying out a contract in England, for an English company, and subject to a French exclusive jurisdiction clause. English statute made the contract subject to binding adjudication.  A binding adjudication was issued in favour of the English company who applied to enforce it by court action and for summary judgment. The Italian company’s argument for a stay on account of the jurisdiction clause was rejected on the basis that the application was for “interim measures” within the meaning of Article 7 of the HC, a perhaps surprising result given that it resulted in a final determination of the case on the merits. However the claimant’s alternative argument that the Article 6(c) exception, based on public policy/manifest injustice, was engaged, was rejected.</a:t>
            </a:r>
          </a:p>
        </p:txBody>
      </p:sp>
    </p:spTree>
    <p:extLst>
      <p:ext uri="{BB962C8B-B14F-4D97-AF65-F5344CB8AC3E}">
        <p14:creationId xmlns:p14="http://schemas.microsoft.com/office/powerpoint/2010/main" val="745883822"/>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471</TotalTime>
  <Words>1972</Words>
  <Application>Microsoft Office PowerPoint</Application>
  <PresentationFormat>Presentazione su schermo (4:3)</PresentationFormat>
  <Paragraphs>81</Paragraphs>
  <Slides>15</Slides>
  <Notes>1</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15</vt:i4>
      </vt:variant>
    </vt:vector>
  </HeadingPairs>
  <TitlesOfParts>
    <vt:vector size="19" baseType="lpstr">
      <vt:lpstr>Arial</vt:lpstr>
      <vt:lpstr>Calibri</vt:lpstr>
      <vt:lpstr>Times</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Type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di PowerPoint</dc:title>
  <dc:creator>Renato Sartoris</dc:creator>
  <cp:lastModifiedBy>Giorgio Berlingieri</cp:lastModifiedBy>
  <cp:revision>18</cp:revision>
  <dcterms:created xsi:type="dcterms:W3CDTF">2018-05-03T16:21:39Z</dcterms:created>
  <dcterms:modified xsi:type="dcterms:W3CDTF">2022-11-04T15:27:31Z</dcterms:modified>
</cp:coreProperties>
</file>